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6989E-0CE5-4B67-A0BD-6953A55F8459}" type="datetimeFigureOut">
              <a:rPr lang="cs-CZ" smtClean="0"/>
              <a:t>19.12.2014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6AA85-6918-45BD-AC50-5BCD6E2037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47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6AA85-6918-45BD-AC50-5BCD6E20378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969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3136-3AE9-4028-B827-B321019C4C63}" type="datetimeFigureOut">
              <a:rPr lang="cs-CZ" smtClean="0"/>
              <a:t>19.12.2014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AC956EF5-EA38-4935-8D3F-058786D66318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3136-3AE9-4028-B827-B321019C4C63}" type="datetimeFigureOut">
              <a:rPr lang="cs-CZ" smtClean="0"/>
              <a:t>19.12.2014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6EF5-EA38-4935-8D3F-058786D66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3136-3AE9-4028-B827-B321019C4C63}" type="datetimeFigureOut">
              <a:rPr lang="cs-CZ" smtClean="0"/>
              <a:t>19.12.2014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6EF5-EA38-4935-8D3F-058786D66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3136-3AE9-4028-B827-B321019C4C63}" type="datetimeFigureOut">
              <a:rPr lang="cs-CZ" smtClean="0"/>
              <a:t>19.12.2014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956EF5-EA38-4935-8D3F-058786D66318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3136-3AE9-4028-B827-B321019C4C63}" type="datetimeFigureOut">
              <a:rPr lang="cs-CZ" smtClean="0"/>
              <a:t>19.12.2014</a:t>
            </a:fld>
            <a:endParaRPr lang="cs-CZ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956EF5-EA38-4935-8D3F-058786D6631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3136-3AE9-4028-B827-B321019C4C63}" type="datetimeFigureOut">
              <a:rPr lang="cs-CZ" smtClean="0"/>
              <a:t>19.12.2014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6EF5-EA38-4935-8D3F-058786D6631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3136-3AE9-4028-B827-B321019C4C63}" type="datetimeFigureOut">
              <a:rPr lang="cs-CZ" smtClean="0"/>
              <a:t>19.12.2014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6EF5-EA38-4935-8D3F-058786D6631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3136-3AE9-4028-B827-B321019C4C63}" type="datetimeFigureOut">
              <a:rPr lang="cs-CZ" smtClean="0"/>
              <a:t>19.12.2014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6EF5-EA38-4935-8D3F-058786D66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3136-3AE9-4028-B827-B321019C4C63}" type="datetimeFigureOut">
              <a:rPr lang="cs-CZ" smtClean="0"/>
              <a:t>19.12.2014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956EF5-EA38-4935-8D3F-058786D6631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26B3136-3AE9-4028-B827-B321019C4C63}" type="datetimeFigureOut">
              <a:rPr lang="cs-CZ" smtClean="0"/>
              <a:t>19.12.2014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956EF5-EA38-4935-8D3F-058786D66318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3136-3AE9-4028-B827-B321019C4C63}" type="datetimeFigureOut">
              <a:rPr lang="cs-CZ" smtClean="0"/>
              <a:t>19.12.2014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56EF5-EA38-4935-8D3F-058786D66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C956EF5-EA38-4935-8D3F-058786D66318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26B3136-3AE9-4028-B827-B321019C4C63}" type="datetimeFigureOut">
              <a:rPr lang="cs-CZ" smtClean="0"/>
              <a:t>19.12.2014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nekolova@hsr-uk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rportal.cz/" TargetMode="External"/><Relationship Id="rId4" Type="http://schemas.openxmlformats.org/officeDocument/2006/relationships/hyperlink" Target="http://www.hsr-uk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4000" dirty="0" smtClean="0">
                <a:solidFill>
                  <a:schemeClr val="bg2">
                    <a:lumMod val="10000"/>
                  </a:schemeClr>
                </a:solidFill>
              </a:rPr>
              <a:t>Gabriela </a:t>
            </a:r>
            <a:r>
              <a:rPr lang="cs-CZ" sz="4000" dirty="0">
                <a:solidFill>
                  <a:schemeClr val="bg2">
                    <a:lumMod val="10000"/>
                  </a:schemeClr>
                </a:solidFill>
              </a:rPr>
              <a:t>Nekolová</a:t>
            </a:r>
            <a:r>
              <a:rPr lang="cs-CZ" sz="3600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cs-CZ" sz="36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cs-CZ" sz="3600" b="0" dirty="0">
                <a:solidFill>
                  <a:schemeClr val="bg2">
                    <a:lumMod val="10000"/>
                  </a:schemeClr>
                </a:solidFill>
              </a:rPr>
              <a:t>tajemnice HSR-ÚK</a:t>
            </a:r>
            <a:r>
              <a:rPr lang="cs-CZ" dirty="0"/>
              <a:t/>
            </a:r>
            <a:br>
              <a:rPr lang="cs-CZ" dirty="0"/>
            </a:br>
            <a:r>
              <a:rPr lang="cs-CZ" sz="3000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cs-CZ" sz="3600" b="1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12" y="188640"/>
            <a:ext cx="7223938" cy="4271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642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6864" cy="864096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>
                <a:solidFill>
                  <a:schemeClr val="bg2">
                    <a:lumMod val="10000"/>
                  </a:schemeClr>
                </a:solidFill>
              </a:rPr>
              <a:t>Zpráva o činnosti HSR-ÚK - 2014</a:t>
            </a:r>
            <a:endParaRPr lang="cs-CZ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945346"/>
            <a:ext cx="4139952" cy="912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7467600" cy="4968552"/>
          </a:xfrm>
        </p:spPr>
        <p:txBody>
          <a:bodyPr>
            <a:normAutofit fontScale="92500" lnSpcReduction="10000"/>
          </a:bodyPr>
          <a:lstStyle/>
          <a:p>
            <a:r>
              <a:rPr lang="cs-CZ" sz="2600" dirty="0" smtClean="0">
                <a:solidFill>
                  <a:schemeClr val="bg2">
                    <a:lumMod val="10000"/>
                  </a:schemeClr>
                </a:solidFill>
              </a:rPr>
              <a:t>Založena 2. dubna 2001</a:t>
            </a:r>
          </a:p>
          <a:p>
            <a:r>
              <a:rPr lang="cs-CZ" sz="2600" dirty="0" smtClean="0">
                <a:solidFill>
                  <a:schemeClr val="bg2">
                    <a:lumMod val="10000"/>
                  </a:schemeClr>
                </a:solidFill>
              </a:rPr>
              <a:t>Strukturu tvoří sedm okresních rad sdružených na krajské úrovni formou spolku. </a:t>
            </a:r>
          </a:p>
          <a:p>
            <a:r>
              <a:rPr lang="cs-CZ" sz="2600" dirty="0" smtClean="0">
                <a:solidFill>
                  <a:schemeClr val="bg2">
                    <a:lumMod val="10000"/>
                  </a:schemeClr>
                </a:solidFill>
              </a:rPr>
              <a:t>Složení odpovídá tripartitě.</a:t>
            </a:r>
          </a:p>
          <a:p>
            <a:r>
              <a:rPr lang="cs-CZ" sz="2600" dirty="0" smtClean="0">
                <a:solidFill>
                  <a:schemeClr val="bg2">
                    <a:lumMod val="10000"/>
                  </a:schemeClr>
                </a:solidFill>
              </a:rPr>
              <a:t>Cca 200 členů v rámci všech okresů</a:t>
            </a:r>
          </a:p>
          <a:p>
            <a:r>
              <a:rPr lang="cs-CZ" sz="2600" dirty="0" smtClean="0">
                <a:solidFill>
                  <a:schemeClr val="bg2">
                    <a:lumMod val="10000"/>
                  </a:schemeClr>
                </a:solidFill>
              </a:rPr>
              <a:t>Orgány HSR-ÚK  (Výkonný výbor, Předsednictvo, Sněm)</a:t>
            </a:r>
          </a:p>
          <a:p>
            <a:r>
              <a:rPr lang="cs-CZ" sz="2600" b="1" dirty="0" smtClean="0">
                <a:solidFill>
                  <a:schemeClr val="bg2">
                    <a:lumMod val="10000"/>
                  </a:schemeClr>
                </a:solidFill>
              </a:rPr>
              <a:t>Aktivity: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2600" dirty="0" smtClean="0">
                <a:solidFill>
                  <a:schemeClr val="bg2">
                    <a:lumMod val="10000"/>
                  </a:schemeClr>
                </a:solidFill>
              </a:rPr>
              <a:t>Jednání na úrovni centrálních orgánů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2600" dirty="0" smtClean="0">
                <a:solidFill>
                  <a:schemeClr val="bg2">
                    <a:lumMod val="10000"/>
                  </a:schemeClr>
                </a:solidFill>
              </a:rPr>
              <a:t>Jednání s krajskou samosprávou a regionálními partnery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2600" dirty="0" smtClean="0">
                <a:solidFill>
                  <a:schemeClr val="bg2">
                    <a:lumMod val="10000"/>
                  </a:schemeClr>
                </a:solidFill>
              </a:rPr>
              <a:t>Aktivity v součinnosti s členy a partnery HSR-ÚK (práce v „terénu“)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782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945346"/>
            <a:ext cx="4139952" cy="912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2385"/>
            <a:ext cx="7239000" cy="864096"/>
          </a:xfrm>
        </p:spPr>
        <p:txBody>
          <a:bodyPr/>
          <a:lstStyle/>
          <a:p>
            <a:pPr lvl="0"/>
            <a:r>
              <a:rPr lang="cs-CZ" sz="3200" dirty="0" smtClean="0">
                <a:solidFill>
                  <a:schemeClr val="bg2">
                    <a:lumMod val="10000"/>
                  </a:schemeClr>
                </a:solidFill>
              </a:rPr>
              <a:t>1. </a:t>
            </a:r>
            <a:r>
              <a:rPr lang="cs-CZ" sz="3200" u="sng" dirty="0" smtClean="0">
                <a:solidFill>
                  <a:schemeClr val="bg2">
                    <a:lumMod val="10000"/>
                  </a:schemeClr>
                </a:solidFill>
              </a:rPr>
              <a:t>Jednání </a:t>
            </a:r>
            <a:r>
              <a:rPr lang="cs-CZ" sz="3200" u="sng" dirty="0">
                <a:solidFill>
                  <a:schemeClr val="bg2">
                    <a:lumMod val="10000"/>
                  </a:schemeClr>
                </a:solidFill>
              </a:rPr>
              <a:t>na úrovni centrálních </a:t>
            </a:r>
            <a:r>
              <a:rPr lang="cs-CZ" sz="3200" u="sng" dirty="0" smtClean="0">
                <a:solidFill>
                  <a:schemeClr val="bg2">
                    <a:lumMod val="10000"/>
                  </a:schemeClr>
                </a:solidFill>
              </a:rPr>
              <a:t>orgánů</a:t>
            </a:r>
            <a:endParaRPr lang="cs-CZ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20810"/>
            <a:ext cx="7467600" cy="4972486"/>
          </a:xfrm>
        </p:spPr>
        <p:txBody>
          <a:bodyPr>
            <a:noAutofit/>
          </a:bodyPr>
          <a:lstStyle/>
          <a:p>
            <a:pPr lvl="0"/>
            <a:r>
              <a:rPr lang="cs-CZ" sz="2200" b="1" dirty="0" smtClean="0">
                <a:solidFill>
                  <a:schemeClr val="bg2">
                    <a:lumMod val="10000"/>
                  </a:schemeClr>
                </a:solidFill>
              </a:rPr>
              <a:t>Jednání </a:t>
            </a:r>
            <a:r>
              <a:rPr lang="cs-CZ" sz="2200" b="1" dirty="0">
                <a:solidFill>
                  <a:schemeClr val="bg2">
                    <a:lumMod val="10000"/>
                  </a:schemeClr>
                </a:solidFill>
              </a:rPr>
              <a:t>s představiteli nové vlády</a:t>
            </a:r>
            <a:r>
              <a:rPr lang="cs-CZ" sz="2200" dirty="0">
                <a:solidFill>
                  <a:schemeClr val="bg2">
                    <a:lumMod val="10000"/>
                  </a:schemeClr>
                </a:solidFill>
              </a:rPr>
              <a:t> o prioritách ÚK. Pozvání na jednání Předsednictva regionální  tripartity ÚK přijali ministři:  únor- MPSV a GŘÚP ČR, březen - MD a MŽP</a:t>
            </a:r>
            <a:r>
              <a:rPr lang="cs-CZ" sz="2200" dirty="0" smtClean="0">
                <a:solidFill>
                  <a:schemeClr val="bg2">
                    <a:lumMod val="10000"/>
                  </a:schemeClr>
                </a:solidFill>
              </a:rPr>
              <a:t>, duben </a:t>
            </a:r>
            <a:r>
              <a:rPr lang="cs-CZ" sz="2200" dirty="0">
                <a:solidFill>
                  <a:schemeClr val="bg2">
                    <a:lumMod val="10000"/>
                  </a:schemeClr>
                </a:solidFill>
              </a:rPr>
              <a:t>- MMR, květen – předseda </a:t>
            </a:r>
            <a:r>
              <a:rPr lang="cs-CZ" sz="2200" dirty="0" smtClean="0">
                <a:solidFill>
                  <a:schemeClr val="bg2">
                    <a:lumMod val="10000"/>
                  </a:schemeClr>
                </a:solidFill>
              </a:rPr>
              <a:t>vlády, červenec – MŠMT</a:t>
            </a:r>
          </a:p>
          <a:p>
            <a:pPr lvl="0"/>
            <a:endParaRPr lang="cs-CZ" sz="8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0"/>
            <a:r>
              <a:rPr lang="cs-CZ" sz="2200" b="1" dirty="0" smtClean="0">
                <a:solidFill>
                  <a:schemeClr val="bg2">
                    <a:lumMod val="10000"/>
                  </a:schemeClr>
                </a:solidFill>
              </a:rPr>
              <a:t>Jednání s ministerstvy o naplňování </a:t>
            </a:r>
            <a:r>
              <a:rPr lang="cs-CZ" sz="2200" b="1" dirty="0">
                <a:solidFill>
                  <a:schemeClr val="bg2">
                    <a:lumMod val="10000"/>
                  </a:schemeClr>
                </a:solidFill>
              </a:rPr>
              <a:t>usnesení vlády </a:t>
            </a:r>
            <a:endParaRPr lang="cs-CZ" sz="22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lvl="0" indent="0">
              <a:buNone/>
            </a:pPr>
            <a:r>
              <a:rPr lang="cs-CZ" sz="2200" b="1" dirty="0" smtClean="0">
                <a:solidFill>
                  <a:schemeClr val="bg2">
                    <a:lumMod val="10000"/>
                  </a:schemeClr>
                </a:solidFill>
              </a:rPr>
              <a:t>      č</a:t>
            </a:r>
            <a:r>
              <a:rPr lang="cs-CZ" sz="2200" b="1" dirty="0">
                <a:solidFill>
                  <a:schemeClr val="bg2">
                    <a:lumMod val="10000"/>
                  </a:schemeClr>
                </a:solidFill>
              </a:rPr>
              <a:t>. 732/2013 o řešení krizové situace v MSK a ÚK</a:t>
            </a:r>
            <a:r>
              <a:rPr lang="cs-CZ" sz="2200" dirty="0">
                <a:solidFill>
                  <a:schemeClr val="bg2">
                    <a:lumMod val="10000"/>
                  </a:schemeClr>
                </a:solidFill>
              </a:rPr>
              <a:t> a </a:t>
            </a:r>
            <a:endParaRPr lang="cs-CZ" sz="2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lvl="0" indent="0">
              <a:buNone/>
            </a:pPr>
            <a:r>
              <a:rPr lang="cs-CZ" sz="2200" dirty="0" smtClean="0">
                <a:solidFill>
                  <a:schemeClr val="bg2">
                    <a:lumMod val="10000"/>
                  </a:schemeClr>
                </a:solidFill>
              </a:rPr>
              <a:t>      následného </a:t>
            </a:r>
            <a:r>
              <a:rPr lang="cs-CZ" sz="2200" dirty="0">
                <a:solidFill>
                  <a:schemeClr val="bg2">
                    <a:lumMod val="10000"/>
                  </a:schemeClr>
                </a:solidFill>
              </a:rPr>
              <a:t>usnesení vlády 952/2013 o jmenování </a:t>
            </a:r>
            <a:endParaRPr lang="cs-CZ" sz="2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lvl="0" indent="0">
              <a:buNone/>
            </a:pPr>
            <a:r>
              <a:rPr lang="cs-CZ" sz="22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sz="2200" dirty="0" smtClean="0">
                <a:solidFill>
                  <a:schemeClr val="bg2">
                    <a:lumMod val="10000"/>
                  </a:schemeClr>
                </a:solidFill>
              </a:rPr>
              <a:t>      zmocněnce </a:t>
            </a:r>
            <a:r>
              <a:rPr lang="cs-CZ" sz="2200" dirty="0">
                <a:solidFill>
                  <a:schemeClr val="bg2">
                    <a:lumMod val="10000"/>
                  </a:schemeClr>
                </a:solidFill>
              </a:rPr>
              <a:t>vlády pro Ústecký kraj</a:t>
            </a:r>
            <a:r>
              <a:rPr lang="cs-CZ" sz="22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0" lvl="0" indent="0">
              <a:buNone/>
            </a:pPr>
            <a:endParaRPr lang="cs-CZ" sz="8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0"/>
            <a:r>
              <a:rPr lang="cs-CZ" sz="2200" b="1" dirty="0" smtClean="0">
                <a:solidFill>
                  <a:schemeClr val="bg2">
                    <a:lumMod val="10000"/>
                  </a:schemeClr>
                </a:solidFill>
              </a:rPr>
              <a:t>Úzká </a:t>
            </a:r>
            <a:r>
              <a:rPr lang="cs-CZ" sz="2200" b="1" dirty="0">
                <a:solidFill>
                  <a:schemeClr val="bg2">
                    <a:lumMod val="10000"/>
                  </a:schemeClr>
                </a:solidFill>
              </a:rPr>
              <a:t>spolupráce se zmocněncem vlády – </a:t>
            </a:r>
            <a:r>
              <a:rPr lang="cs-CZ" sz="2200" dirty="0" smtClean="0">
                <a:solidFill>
                  <a:schemeClr val="bg2">
                    <a:lumMod val="10000"/>
                  </a:schemeClr>
                </a:solidFill>
              </a:rPr>
              <a:t>HSR-ÚK tvoří argumentační zázemí zmocněnce</a:t>
            </a:r>
          </a:p>
          <a:p>
            <a:pPr marL="0" lvl="0" indent="0">
              <a:buNone/>
            </a:pPr>
            <a:endParaRPr lang="cs-CZ" sz="8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0"/>
            <a:r>
              <a:rPr lang="cs-CZ" sz="2200" b="1" dirty="0" smtClean="0">
                <a:solidFill>
                  <a:schemeClr val="bg2">
                    <a:lumMod val="10000"/>
                  </a:schemeClr>
                </a:solidFill>
              </a:rPr>
              <a:t>Účast na setkání regionálních tripartit – </a:t>
            </a:r>
            <a:r>
              <a:rPr lang="cs-CZ" sz="2200" dirty="0" smtClean="0">
                <a:solidFill>
                  <a:schemeClr val="bg2">
                    <a:lumMod val="10000"/>
                  </a:schemeClr>
                </a:solidFill>
              </a:rPr>
              <a:t>předloženy požadavky</a:t>
            </a:r>
            <a:endParaRPr lang="cs-CZ" sz="2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51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945346"/>
            <a:ext cx="4139952" cy="912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632848" cy="864096"/>
          </a:xfrm>
        </p:spPr>
        <p:txBody>
          <a:bodyPr/>
          <a:lstStyle/>
          <a:p>
            <a:r>
              <a:rPr lang="cs-CZ" sz="3200" u="sng" dirty="0" smtClean="0"/>
              <a:t/>
            </a:r>
            <a:br>
              <a:rPr lang="cs-CZ" sz="3200" u="sng" dirty="0" smtClean="0"/>
            </a:br>
            <a:r>
              <a:rPr lang="cs-CZ" sz="3200" dirty="0" smtClean="0">
                <a:solidFill>
                  <a:schemeClr val="bg2">
                    <a:lumMod val="10000"/>
                  </a:schemeClr>
                </a:solidFill>
              </a:rPr>
              <a:t>2. </a:t>
            </a:r>
            <a:r>
              <a:rPr lang="cs-CZ" sz="3200" u="sng" dirty="0" smtClean="0">
                <a:solidFill>
                  <a:schemeClr val="bg2">
                    <a:lumMod val="10000"/>
                  </a:schemeClr>
                </a:solidFill>
              </a:rPr>
              <a:t>Jednání s</a:t>
            </a:r>
            <a:r>
              <a:rPr lang="cs-CZ" sz="3200" u="sng" dirty="0">
                <a:solidFill>
                  <a:schemeClr val="bg2">
                    <a:lumMod val="10000"/>
                  </a:schemeClr>
                </a:solidFill>
              </a:rPr>
              <a:t> krajskou samosprávou </a:t>
            </a:r>
            <a:r>
              <a:rPr lang="cs-CZ" sz="3200" u="sng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cs-CZ" sz="3200" u="sng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cs-CZ" sz="3200" dirty="0" smtClean="0">
                <a:solidFill>
                  <a:schemeClr val="bg2">
                    <a:lumMod val="10000"/>
                  </a:schemeClr>
                </a:solidFill>
              </a:rPr>
              <a:t>    </a:t>
            </a:r>
            <a:r>
              <a:rPr lang="cs-CZ" sz="3200" u="sng" dirty="0" smtClean="0">
                <a:solidFill>
                  <a:schemeClr val="bg2">
                    <a:lumMod val="10000"/>
                  </a:schemeClr>
                </a:solidFill>
              </a:rPr>
              <a:t>a </a:t>
            </a:r>
            <a:r>
              <a:rPr lang="cs-CZ" sz="3200" u="sng" dirty="0">
                <a:solidFill>
                  <a:schemeClr val="bg2">
                    <a:lumMod val="10000"/>
                  </a:schemeClr>
                </a:solidFill>
              </a:rPr>
              <a:t>regionálními </a:t>
            </a:r>
            <a:r>
              <a:rPr lang="cs-CZ" sz="3200" u="sng" dirty="0" smtClean="0">
                <a:solidFill>
                  <a:schemeClr val="bg2">
                    <a:lumMod val="10000"/>
                  </a:schemeClr>
                </a:solidFill>
              </a:rPr>
              <a:t>partnery</a:t>
            </a:r>
            <a:endParaRPr lang="cs-CZ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7704856" cy="4896544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bg2">
                    <a:lumMod val="10000"/>
                  </a:schemeClr>
                </a:solidFill>
              </a:rPr>
              <a:t> </a:t>
            </a: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</a:rPr>
              <a:t>Pokračování </a:t>
            </a:r>
            <a:r>
              <a:rPr lang="cs-CZ" sz="2400" b="1" dirty="0">
                <a:solidFill>
                  <a:schemeClr val="bg2">
                    <a:lumMod val="10000"/>
                  </a:schemeClr>
                </a:solidFill>
              </a:rPr>
              <a:t>spolupráce v rámci Paktu zaměstnanosti</a:t>
            </a:r>
            <a:endParaRPr lang="cs-CZ" sz="2400" dirty="0">
              <a:solidFill>
                <a:schemeClr val="bg2">
                  <a:lumMod val="10000"/>
                </a:schemeClr>
              </a:solidFill>
            </a:endParaRPr>
          </a:p>
          <a:p>
            <a:pPr lvl="0"/>
            <a:r>
              <a:rPr lang="cs-CZ" sz="2400" b="1" dirty="0">
                <a:solidFill>
                  <a:schemeClr val="bg2">
                    <a:lumMod val="10000"/>
                  </a:schemeClr>
                </a:solidFill>
              </a:rPr>
              <a:t>Zastoupení v komisích a výborech kraje</a:t>
            </a:r>
            <a:endParaRPr lang="cs-CZ" sz="2400" dirty="0">
              <a:solidFill>
                <a:schemeClr val="bg2">
                  <a:lumMod val="10000"/>
                </a:schemeClr>
              </a:solidFill>
            </a:endParaRPr>
          </a:p>
          <a:p>
            <a:pPr lvl="0"/>
            <a:r>
              <a:rPr lang="cs-CZ" sz="2400" b="1" dirty="0">
                <a:solidFill>
                  <a:schemeClr val="bg2">
                    <a:lumMod val="10000"/>
                  </a:schemeClr>
                </a:solidFill>
              </a:rPr>
              <a:t>Účast na tvorbě strategických dokumentů </a:t>
            </a:r>
            <a:endParaRPr lang="cs-CZ" sz="2400" dirty="0">
              <a:solidFill>
                <a:schemeClr val="bg2">
                  <a:lumMod val="10000"/>
                </a:schemeClr>
              </a:solidFill>
            </a:endParaRPr>
          </a:p>
          <a:p>
            <a:pPr marL="0" lvl="0" indent="0">
              <a:buNone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     Zastoupení  v Koordinačním výboru Evropa 2014+</a:t>
            </a:r>
          </a:p>
          <a:p>
            <a:pPr marL="0" lvl="0" indent="0">
              <a:buNone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     Účast na přípravě Regionální inovační strategie</a:t>
            </a:r>
          </a:p>
          <a:p>
            <a:pPr marL="0" lvl="0" indent="0">
              <a:buNone/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     Zastoupení v Krajské radě pro konkurenceschopnost</a:t>
            </a:r>
          </a:p>
          <a:p>
            <a:pPr marL="0" lvl="0" indent="0">
              <a:buNone/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    Zastoupení v pracovních skupinách na tvorbu Strategie ITI</a:t>
            </a:r>
          </a:p>
          <a:p>
            <a:pPr marL="0" lvl="0" indent="0">
              <a:buNone/>
            </a:pPr>
            <a:endParaRPr lang="cs-CZ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0"/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</a:rPr>
              <a:t>Prohloubení </a:t>
            </a:r>
            <a:r>
              <a:rPr lang="cs-CZ" sz="2400" b="1" dirty="0">
                <a:solidFill>
                  <a:schemeClr val="bg2">
                    <a:lumMod val="10000"/>
                  </a:schemeClr>
                </a:solidFill>
              </a:rPr>
              <a:t>spolupráce </a:t>
            </a:r>
            <a:r>
              <a:rPr lang="cs-CZ" sz="2400" b="1" smtClean="0">
                <a:solidFill>
                  <a:schemeClr val="bg2">
                    <a:lumMod val="10000"/>
                  </a:schemeClr>
                </a:solidFill>
              </a:rPr>
              <a:t>se </a:t>
            </a:r>
            <a:r>
              <a:rPr lang="cs-CZ" sz="2400" b="1" smtClean="0">
                <a:solidFill>
                  <a:schemeClr val="bg2">
                    <a:lumMod val="10000"/>
                  </a:schemeClr>
                </a:solidFill>
              </a:rPr>
              <a:t>zaměstnavatelskými </a:t>
            </a: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</a:rPr>
              <a:t>svazy, </a:t>
            </a:r>
            <a:r>
              <a:rPr lang="cs-CZ" sz="2400" b="1" dirty="0">
                <a:solidFill>
                  <a:schemeClr val="bg2">
                    <a:lumMod val="10000"/>
                  </a:schemeClr>
                </a:solidFill>
              </a:rPr>
              <a:t>pravidelná účast zástupců kraje na regionální tripartitě.</a:t>
            </a:r>
            <a:endParaRPr lang="cs-CZ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5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093296"/>
            <a:ext cx="4139952" cy="912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632848" cy="864096"/>
          </a:xfrm>
        </p:spPr>
        <p:txBody>
          <a:bodyPr/>
          <a:lstStyle/>
          <a:p>
            <a:pPr lvl="0"/>
            <a:r>
              <a:rPr lang="cs-CZ" sz="3200" dirty="0" smtClean="0">
                <a:solidFill>
                  <a:schemeClr val="bg2">
                    <a:lumMod val="10000"/>
                  </a:schemeClr>
                </a:solidFill>
              </a:rPr>
              <a:t>3. </a:t>
            </a:r>
            <a:r>
              <a:rPr lang="cs-CZ" sz="3200" u="sng" dirty="0" smtClean="0">
                <a:solidFill>
                  <a:schemeClr val="bg2">
                    <a:lumMod val="10000"/>
                  </a:schemeClr>
                </a:solidFill>
              </a:rPr>
              <a:t>Aktivity </a:t>
            </a:r>
            <a:r>
              <a:rPr lang="cs-CZ" sz="3200" u="sng" dirty="0">
                <a:solidFill>
                  <a:schemeClr val="bg2">
                    <a:lumMod val="10000"/>
                  </a:schemeClr>
                </a:solidFill>
              </a:rPr>
              <a:t>v součinnosti s členy a partnery </a:t>
            </a:r>
            <a:r>
              <a:rPr lang="cs-CZ" sz="3200" u="sng" dirty="0" smtClean="0">
                <a:solidFill>
                  <a:schemeClr val="bg2">
                    <a:lumMod val="10000"/>
                  </a:schemeClr>
                </a:solidFill>
              </a:rPr>
              <a:t>   </a:t>
            </a:r>
            <a:br>
              <a:rPr lang="cs-CZ" sz="3200" u="sng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cs-CZ" sz="3200" dirty="0" smtClean="0">
                <a:solidFill>
                  <a:schemeClr val="bg2">
                    <a:lumMod val="10000"/>
                  </a:schemeClr>
                </a:solidFill>
              </a:rPr>
              <a:t>    </a:t>
            </a:r>
            <a:r>
              <a:rPr lang="cs-CZ" sz="3200" u="sng" dirty="0" smtClean="0">
                <a:solidFill>
                  <a:schemeClr val="bg2">
                    <a:lumMod val="10000"/>
                  </a:schemeClr>
                </a:solidFill>
              </a:rPr>
              <a:t>HSR-ÚK </a:t>
            </a:r>
            <a:r>
              <a:rPr lang="cs-CZ" sz="3200" u="sng" dirty="0">
                <a:solidFill>
                  <a:schemeClr val="bg2">
                    <a:lumMod val="10000"/>
                  </a:schemeClr>
                </a:solidFill>
              </a:rPr>
              <a:t>(práce v „terénu</a:t>
            </a:r>
            <a:r>
              <a:rPr lang="cs-CZ" sz="3200" u="sng" dirty="0" smtClean="0">
                <a:solidFill>
                  <a:schemeClr val="bg2">
                    <a:lumMod val="10000"/>
                  </a:schemeClr>
                </a:solidFill>
              </a:rPr>
              <a:t>“)</a:t>
            </a:r>
            <a:endParaRPr lang="cs-CZ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340768"/>
            <a:ext cx="7704856" cy="49685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b="1" dirty="0" smtClean="0">
                <a:solidFill>
                  <a:schemeClr val="bg2">
                    <a:lumMod val="10000"/>
                  </a:schemeClr>
                </a:solidFill>
              </a:rPr>
              <a:t>Vzdělávání – motivace ke studiu přírodovědných a technických oborů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cs-CZ" b="1" dirty="0" smtClean="0">
                <a:solidFill>
                  <a:schemeClr val="bg2">
                    <a:lumMod val="10000"/>
                  </a:schemeClr>
                </a:solidFill>
              </a:rPr>
              <a:t>     - účast na </a:t>
            </a:r>
            <a:r>
              <a:rPr lang="cs-CZ" b="1" dirty="0" err="1" smtClean="0">
                <a:solidFill>
                  <a:schemeClr val="bg2">
                    <a:lumMod val="10000"/>
                  </a:schemeClr>
                </a:solidFill>
              </a:rPr>
              <a:t>Technodays</a:t>
            </a:r>
            <a:r>
              <a:rPr lang="cs-CZ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– 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motivace žáků ZŠ ke studiu 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     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      technických 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a přírodovědných 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oborů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    - účast na </a:t>
            </a:r>
            <a:r>
              <a:rPr lang="cs-CZ" b="1" dirty="0" smtClean="0">
                <a:solidFill>
                  <a:schemeClr val="bg2">
                    <a:lumMod val="10000"/>
                  </a:schemeClr>
                </a:solidFill>
              </a:rPr>
              <a:t>burze práce v průmyslové zóně Triangl</a:t>
            </a:r>
            <a:endParaRPr lang="cs-CZ" b="1" dirty="0">
              <a:solidFill>
                <a:schemeClr val="bg2">
                  <a:lumMod val="10000"/>
                </a:schemeClr>
              </a:solidFill>
            </a:endParaRPr>
          </a:p>
          <a:p>
            <a:pPr lvl="0"/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Organizace kulatých stolů a pracovních setkání k tématice rozvoje regionu – </a:t>
            </a:r>
            <a:r>
              <a:rPr lang="cs-CZ" b="1" dirty="0" smtClean="0">
                <a:solidFill>
                  <a:schemeClr val="bg2">
                    <a:lumMod val="10000"/>
                  </a:schemeClr>
                </a:solidFill>
              </a:rPr>
              <a:t>důraz na podmínky pro rozvoj podnikání a tvorbu pracovních míst</a:t>
            </a:r>
          </a:p>
          <a:p>
            <a:pPr lvl="0"/>
            <a:r>
              <a:rPr lang="cs-CZ" b="1" dirty="0" smtClean="0">
                <a:solidFill>
                  <a:schemeClr val="bg2">
                    <a:lumMod val="10000"/>
                  </a:schemeClr>
                </a:solidFill>
              </a:rPr>
              <a:t>CSR 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– 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podpora konceptu společenské odpovědnosti organizací, ocenění těch, kteří se odpovědně chovají k regionu</a:t>
            </a:r>
          </a:p>
          <a:p>
            <a:pPr lvl="0"/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Prohloubení spolupráce s okresními radami –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 pravidelná výjezdní zasedání, vydávání </a:t>
            </a:r>
            <a:r>
              <a:rPr lang="cs-CZ" dirty="0" err="1">
                <a:solidFill>
                  <a:schemeClr val="bg2">
                    <a:lumMod val="10000"/>
                  </a:schemeClr>
                </a:solidFill>
              </a:rPr>
              <a:t>Infoservisu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, specifikace priorit HSR-ÚK dle požadavků okresních 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rad</a:t>
            </a:r>
            <a:endParaRPr lang="cs-CZ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6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945346"/>
            <a:ext cx="4139952" cy="912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1336" y="1556792"/>
            <a:ext cx="7632848" cy="864096"/>
          </a:xfrm>
        </p:spPr>
        <p:txBody>
          <a:bodyPr/>
          <a:lstStyle/>
          <a:p>
            <a:pPr algn="ctr"/>
            <a:r>
              <a:rPr lang="cs-CZ" sz="5400" dirty="0">
                <a:solidFill>
                  <a:schemeClr val="bg2">
                    <a:lumMod val="10000"/>
                  </a:schemeClr>
                </a:solidFill>
              </a:rPr>
              <a:t>DĚKUJI ZA </a:t>
            </a:r>
            <a:r>
              <a:rPr lang="cs-CZ" sz="5400" dirty="0" smtClean="0">
                <a:solidFill>
                  <a:schemeClr val="bg2">
                    <a:lumMod val="10000"/>
                  </a:schemeClr>
                </a:solidFill>
              </a:rPr>
              <a:t>POZORNOST</a:t>
            </a:r>
            <a:endParaRPr lang="cs-CZ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2789570"/>
            <a:ext cx="7704856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>
                <a:solidFill>
                  <a:schemeClr val="bg2">
                    <a:lumMod val="10000"/>
                  </a:schemeClr>
                </a:solidFill>
              </a:rPr>
              <a:t>Gabriela Nekolová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Tajemnice HSR-ÚK</a:t>
            </a:r>
          </a:p>
          <a:p>
            <a:pPr marL="0" indent="0">
              <a:buNone/>
            </a:pPr>
            <a:endParaRPr lang="cs-CZ" sz="1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M: +420 602 482 065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E:   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nekolova@hsr-uk.cz</a:t>
            </a:r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W: 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4"/>
              </a:rPr>
              <a:t>www.hsr-uk.cz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www.csrportal.cz</a:t>
            </a:r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55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TC101859868[[fn=Teplo]]</Template>
  <TotalTime>65</TotalTime>
  <Words>274</Words>
  <Application>Microsoft Office PowerPoint</Application>
  <PresentationFormat>Předvádění na obrazovce (4:3)</PresentationFormat>
  <Paragraphs>48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Thermal</vt:lpstr>
      <vt:lpstr>     Gabriela Nekolová tajemnice HSR-ÚK  </vt:lpstr>
      <vt:lpstr>Zpráva o činnosti HSR-ÚK - 2014</vt:lpstr>
      <vt:lpstr>1. Jednání na úrovni centrálních orgánů</vt:lpstr>
      <vt:lpstr> 2. Jednání s krajskou samosprávou      a regionálními partnery</vt:lpstr>
      <vt:lpstr>3. Aktivity v součinnosti s členy a partnery         HSR-ÚK (práce v „terénu“)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Gabriela Nekolová tajemnice HSR-ÚK</dc:title>
  <dc:creator>Aspire</dc:creator>
  <cp:lastModifiedBy>Acer</cp:lastModifiedBy>
  <cp:revision>12</cp:revision>
  <dcterms:created xsi:type="dcterms:W3CDTF">2014-06-09T06:10:07Z</dcterms:created>
  <dcterms:modified xsi:type="dcterms:W3CDTF">2014-12-19T08:49:07Z</dcterms:modified>
</cp:coreProperties>
</file>