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B281A-6C3C-4936-8CF1-0F8D64D9201B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9678-6E2A-4D5C-BC2C-0537EB27E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CF98A8-AD6A-48A2-8E60-F27A807E11B1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326A80-389E-4F0B-B5D6-D2CA89674255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3904" cy="27247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Hodnocení </a:t>
            </a:r>
            <a:br>
              <a:rPr lang="cs-CZ" sz="3600" dirty="0" smtClean="0"/>
            </a:br>
            <a:r>
              <a:rPr lang="cs-CZ" sz="3600" dirty="0" smtClean="0"/>
              <a:t>Smlouvy o vzájemné spolupráci</a:t>
            </a:r>
            <a:br>
              <a:rPr lang="cs-CZ" sz="3600" dirty="0" smtClean="0"/>
            </a:br>
            <a:r>
              <a:rPr lang="cs-CZ" sz="3600" dirty="0" smtClean="0"/>
              <a:t>mezi Ústeckým krajem a HSR-ÚK</a:t>
            </a:r>
            <a:br>
              <a:rPr lang="cs-CZ" sz="3600" dirty="0" smtClean="0"/>
            </a:br>
            <a:r>
              <a:rPr lang="cs-CZ" sz="2800" dirty="0" smtClean="0"/>
              <a:t>prosinec 2013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459986"/>
            <a:ext cx="1848108" cy="924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926860"/>
            <a:ext cx="1223586" cy="14571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4429930" cy="2913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23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2014+:</a:t>
            </a:r>
          </a:p>
          <a:p>
            <a:pPr>
              <a:buFontTx/>
              <a:buChar char="-"/>
            </a:pPr>
            <a:r>
              <a:rPr lang="cs-CZ" b="1" dirty="0" smtClean="0"/>
              <a:t>HSR-ÚK spolupracuje s ÚK v</a:t>
            </a:r>
            <a:r>
              <a:rPr lang="cs-CZ" b="1" dirty="0"/>
              <a:t> přípravě </a:t>
            </a:r>
            <a:r>
              <a:rPr lang="cs-CZ" b="1" dirty="0" smtClean="0"/>
              <a:t>programovacího období </a:t>
            </a:r>
            <a:r>
              <a:rPr lang="cs-CZ" b="1" dirty="0"/>
              <a:t>2014+. </a:t>
            </a:r>
            <a:r>
              <a:rPr lang="cs-CZ" dirty="0" smtClean="0"/>
              <a:t>HSR-ÚK</a:t>
            </a:r>
            <a:r>
              <a:rPr lang="cs-CZ" b="1" dirty="0" smtClean="0"/>
              <a:t> </a:t>
            </a:r>
            <a:r>
              <a:rPr lang="cs-CZ" dirty="0" smtClean="0"/>
              <a:t>připomínkuje </a:t>
            </a:r>
            <a:r>
              <a:rPr lang="cs-CZ" dirty="0"/>
              <a:t>tvorbu strategických dokumentů kraje pro nové programové </a:t>
            </a:r>
            <a:r>
              <a:rPr lang="cs-CZ" dirty="0" smtClean="0"/>
              <a:t>období a účastní se pracovních </a:t>
            </a:r>
            <a:r>
              <a:rPr lang="cs-CZ" dirty="0"/>
              <a:t>skupin k tvorbě RIS 3 strategie pro Výzkum vývoj a inovace </a:t>
            </a:r>
            <a:r>
              <a:rPr lang="cs-CZ" dirty="0" smtClean="0"/>
              <a:t>a </a:t>
            </a:r>
            <a:r>
              <a:rPr lang="cs-CZ" dirty="0"/>
              <a:t>Koordinačního výboru 2014+ Ústeckého kraje.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HSR-ÚK uspořádala </a:t>
            </a:r>
            <a:r>
              <a:rPr lang="cs-CZ" b="1" dirty="0" err="1" smtClean="0"/>
              <a:t>celoregionální</a:t>
            </a:r>
            <a:r>
              <a:rPr lang="cs-CZ" b="1" dirty="0" smtClean="0"/>
              <a:t> konferenci </a:t>
            </a:r>
            <a:r>
              <a:rPr lang="cs-CZ" dirty="0" smtClean="0"/>
              <a:t>za účasti </a:t>
            </a:r>
            <a:r>
              <a:rPr lang="cs-CZ" b="1" dirty="0" smtClean="0"/>
              <a:t>zástupců kraje na konferenci </a:t>
            </a:r>
            <a:r>
              <a:rPr lang="cs-CZ" dirty="0" smtClean="0"/>
              <a:t>na </a:t>
            </a:r>
            <a:r>
              <a:rPr lang="cs-CZ" dirty="0"/>
              <a:t>t</a:t>
            </a:r>
            <a:r>
              <a:rPr lang="cs-CZ" dirty="0" smtClean="0"/>
              <a:t>éma </a:t>
            </a:r>
            <a:r>
              <a:rPr lang="cs-CZ" dirty="0"/>
              <a:t>Ústecký kraj 2014+, které se účastnili zástupci ministerstev, generální sekretáři Rady pro fondy SSR, zástupci </a:t>
            </a:r>
            <a:r>
              <a:rPr lang="cs-CZ" dirty="0" smtClean="0"/>
              <a:t>obcí, N.O., </a:t>
            </a:r>
            <a:r>
              <a:rPr lang="cs-CZ" dirty="0"/>
              <a:t>zaměstnavatelů apod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CSR:</a:t>
            </a:r>
          </a:p>
          <a:p>
            <a:pPr>
              <a:buFontTx/>
              <a:buChar char="-"/>
            </a:pPr>
            <a:r>
              <a:rPr lang="cs-CZ" dirty="0" smtClean="0"/>
              <a:t>Ústecký kraj je </a:t>
            </a:r>
            <a:r>
              <a:rPr lang="cs-CZ" b="1" dirty="0" smtClean="0"/>
              <a:t>součástí platformy </a:t>
            </a:r>
            <a:r>
              <a:rPr lang="cs-CZ" dirty="0" smtClean="0"/>
              <a:t>při HSR-ÚK pro podporu </a:t>
            </a:r>
            <a:r>
              <a:rPr lang="cs-CZ" b="1" dirty="0" smtClean="0"/>
              <a:t>společenské odpovědnosti organizací </a:t>
            </a:r>
            <a:r>
              <a:rPr lang="cs-CZ" dirty="0" smtClean="0"/>
              <a:t>a avizoval </a:t>
            </a:r>
            <a:r>
              <a:rPr lang="cs-CZ" b="1" dirty="0" smtClean="0"/>
              <a:t>podporu připravovaného Memoranda </a:t>
            </a:r>
            <a:r>
              <a:rPr lang="cs-CZ" dirty="0" smtClean="0"/>
              <a:t>o partnerství a spolupráci při podpoře CSR v ÚK.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SzPct val="110000"/>
            </a:pPr>
            <a:r>
              <a:rPr lang="cs-CZ" dirty="0" smtClean="0"/>
              <a:t>PROBLÉMY OKRESŮ:</a:t>
            </a:r>
          </a:p>
          <a:p>
            <a:pPr lvl="0">
              <a:buFontTx/>
              <a:buChar char="-"/>
            </a:pPr>
            <a:r>
              <a:rPr lang="cs-CZ" dirty="0" smtClean="0"/>
              <a:t>Na </a:t>
            </a:r>
            <a:r>
              <a:rPr lang="cs-CZ" dirty="0"/>
              <a:t>popud HSR-ÚK bude vypracován materiál, který by měl systémově řešit </a:t>
            </a:r>
            <a:r>
              <a:rPr lang="cs-CZ" b="1" dirty="0"/>
              <a:t>problematiku péče o rekultivovaná území</a:t>
            </a:r>
            <a:r>
              <a:rPr lang="cs-CZ" dirty="0"/>
              <a:t>. HSR-ÚK </a:t>
            </a:r>
            <a:r>
              <a:rPr lang="cs-CZ" b="1" dirty="0"/>
              <a:t>požádala hejtmana </a:t>
            </a:r>
            <a:r>
              <a:rPr lang="cs-CZ" dirty="0"/>
              <a:t>o finanční pomoc kraje na  řešení havarijního stavu v katastru obce Újezdeček</a:t>
            </a:r>
            <a:r>
              <a:rPr lang="cs-CZ" dirty="0" smtClean="0"/>
              <a:t>.</a:t>
            </a:r>
          </a:p>
          <a:p>
            <a:pPr lvl="0">
              <a:buFontTx/>
              <a:buChar char="-"/>
            </a:pPr>
            <a:endParaRPr lang="cs-CZ" dirty="0" smtClean="0"/>
          </a:p>
          <a:p>
            <a:r>
              <a:rPr lang="cs-CZ" dirty="0"/>
              <a:t>PRŮMYSL:</a:t>
            </a:r>
          </a:p>
          <a:p>
            <a:pPr>
              <a:buFontTx/>
              <a:buChar char="-"/>
            </a:pPr>
            <a:r>
              <a:rPr lang="cs-CZ" dirty="0"/>
              <a:t>HSR-ÚK vyzvala jménem svých partnerů Radu kraje ÚK, aby </a:t>
            </a:r>
            <a:r>
              <a:rPr lang="cs-CZ" b="1" dirty="0"/>
              <a:t>institucionálně vyřešila podporu průmyslu a podnikání</a:t>
            </a:r>
            <a:r>
              <a:rPr lang="cs-CZ" dirty="0"/>
              <a:t>,  a to  ustavením Odboru podpory  průmyslu a podnikání v rámci struktury krajského úřadu ÚK.</a:t>
            </a:r>
          </a:p>
          <a:p>
            <a:pPr lvl="0">
              <a:buFontTx/>
              <a:buChar char="-"/>
            </a:pPr>
            <a:endParaRPr lang="cs-CZ" dirty="0" smtClean="0"/>
          </a:p>
          <a:p>
            <a:pPr lvl="0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8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USNESENÍ VLÁDY č. 732 Z 25.9.2013:</a:t>
            </a:r>
          </a:p>
          <a:p>
            <a:pPr>
              <a:buFontTx/>
              <a:buChar char="-"/>
            </a:pPr>
            <a:r>
              <a:rPr lang="cs-CZ" dirty="0" smtClean="0"/>
              <a:t>Jedná se o usnesení primárně vydané k řešení krizové situace v MSK, </a:t>
            </a:r>
            <a:r>
              <a:rPr lang="cs-CZ" dirty="0" smtClean="0"/>
              <a:t>          s </a:t>
            </a:r>
            <a:r>
              <a:rPr lang="cs-CZ" dirty="0" smtClean="0"/>
              <a:t>ohledem na odbodnou problematiku v ÚK se ve třech bodech týká i ÚK: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I. cílené výzvy ze současného programovacího </a:t>
            </a:r>
            <a:r>
              <a:rPr lang="cs-CZ" dirty="0" err="1" smtClean="0"/>
              <a:t>obd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II. opatření ke snížení vnitrostátních disparit 2014+ (zvýhodnění obou krajů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při čerpání fondů EU)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III. Investiční pobídky na tvorbu pracovních míst</a:t>
            </a:r>
          </a:p>
          <a:p>
            <a:pPr>
              <a:buFontTx/>
              <a:buChar char="-"/>
            </a:pPr>
            <a:r>
              <a:rPr lang="cs-CZ" dirty="0" smtClean="0"/>
              <a:t>Po dohodě Koordinačního výboru 2014+ ÚK zástupci HSR-ÚK zahájili jednání s MSK a následně s jednotlivými ministerstvy. Proběhla jednání s MŠMT, MPSV, MPO, MŽP a </a:t>
            </a:r>
            <a:r>
              <a:rPr lang="cs-CZ" dirty="0" err="1" smtClean="0"/>
              <a:t>Czechinvestem</a:t>
            </a:r>
            <a:r>
              <a:rPr lang="cs-CZ" dirty="0" smtClean="0"/>
              <a:t>. Následovat bude jednání obou hejtmanů a JUDr. </a:t>
            </a:r>
            <a:r>
              <a:rPr lang="cs-CZ" dirty="0" err="1" smtClean="0"/>
              <a:t>Falbra</a:t>
            </a:r>
            <a:r>
              <a:rPr lang="cs-CZ" dirty="0" smtClean="0"/>
              <a:t> s ministrem MMR a předsedou vlády.</a:t>
            </a:r>
          </a:p>
          <a:p>
            <a:pPr>
              <a:buFontTx/>
              <a:buChar char="-"/>
            </a:pPr>
            <a:r>
              <a:rPr lang="cs-CZ" dirty="0" smtClean="0"/>
              <a:t>Aktivity všech regionálních partnerů koordinuje HSR-ÚK.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7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77152"/>
          </a:xfrm>
        </p:spPr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cs-CZ" dirty="0" smtClean="0"/>
              <a:t>OSTATNÍ: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Tx/>
              <a:buChar char="-"/>
            </a:pPr>
            <a:r>
              <a:rPr lang="cs-CZ" dirty="0" smtClean="0"/>
              <a:t>Kraj </a:t>
            </a:r>
            <a:r>
              <a:rPr lang="cs-CZ" dirty="0"/>
              <a:t>poskytl HSR-ÚK </a:t>
            </a:r>
            <a:r>
              <a:rPr lang="cs-CZ" b="1" dirty="0"/>
              <a:t>zastoupení v pěti různých komisích při kraji</a:t>
            </a:r>
            <a:r>
              <a:rPr lang="cs-CZ" dirty="0"/>
              <a:t> – komise dopravní, komise finanční a investiční, komise pro životní prostředí, komise pro regionální rozvoj a komise pro zemědělství</a:t>
            </a:r>
            <a:r>
              <a:rPr lang="cs-CZ" dirty="0" smtClean="0"/>
              <a:t>.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cs-CZ" dirty="0"/>
              <a:t>Hejtman a další zástupci ÚK byli přizváni na zasedání Předsednictva HSR-ÚK za účasti</a:t>
            </a:r>
            <a:r>
              <a:rPr lang="cs-CZ" b="1" dirty="0"/>
              <a:t> předsedy vlády a ministra průmyslu a obchodu.</a:t>
            </a:r>
            <a:r>
              <a:rPr lang="cs-CZ" dirty="0"/>
              <a:t> Hlavním bodem jednání bylo </a:t>
            </a:r>
            <a:r>
              <a:rPr lang="cs-CZ" b="1" dirty="0"/>
              <a:t>usnesení vlády č. 732 </a:t>
            </a:r>
            <a:r>
              <a:rPr lang="cs-CZ" dirty="0"/>
              <a:t>ze dne 25. 9. 2013 a </a:t>
            </a:r>
            <a:r>
              <a:rPr lang="cs-CZ" b="1" dirty="0"/>
              <a:t>čerpání 15. mld</a:t>
            </a:r>
            <a:r>
              <a:rPr lang="cs-CZ" dirty="0"/>
              <a:t>. na sanaci a rekultivaci krajiny zasažené těžbou hnědého uhlí v Ústeckém a Karlovarském kraji. Diskutovány byly i </a:t>
            </a:r>
            <a:r>
              <a:rPr lang="cs-CZ" b="1" dirty="0"/>
              <a:t>těžební limity</a:t>
            </a:r>
            <a:r>
              <a:rPr lang="cs-CZ" dirty="0"/>
              <a:t>. Hejtman ÚK se účastnil i navazující tiskové konference.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5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Fotogalerie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18" y="2109350"/>
            <a:ext cx="3228803" cy="24152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05064"/>
            <a:ext cx="3256014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980327"/>
            <a:ext cx="2437904" cy="1847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27442"/>
            <a:ext cx="3034090" cy="2023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47601"/>
            <a:ext cx="3203848" cy="21358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18" y="4837501"/>
            <a:ext cx="2219514" cy="1479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526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Děkuji za pozornost</a:t>
            </a:r>
          </a:p>
          <a:p>
            <a:endParaRPr lang="cs-CZ" sz="4000" dirty="0"/>
          </a:p>
          <a:p>
            <a:pPr marL="0" indent="0">
              <a:buNone/>
            </a:pPr>
            <a:r>
              <a:rPr lang="cs-CZ" sz="4000" dirty="0" smtClean="0"/>
              <a:t>	</a:t>
            </a:r>
            <a:r>
              <a:rPr lang="cs-CZ" sz="3200" dirty="0" smtClean="0"/>
              <a:t>Gabriela Nekolová, Dis.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tajemnice HSR-ÚK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2000" dirty="0" smtClean="0"/>
              <a:t>tel.: 602 482 065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asistent@falbr.cz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www.hsr-uk.cz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www.csrportal.cz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772" y="3645024"/>
            <a:ext cx="3409060" cy="2176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28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055840"/>
          </a:xfrm>
        </p:spPr>
        <p:txBody>
          <a:bodyPr/>
          <a:lstStyle/>
          <a:p>
            <a:r>
              <a:rPr lang="cs-CZ" dirty="0" smtClean="0"/>
              <a:t>Smlouva o vzájemné spolupráci byla uzavřena dne 28. 3. 2013.</a:t>
            </a:r>
          </a:p>
          <a:p>
            <a:endParaRPr lang="cs-CZ" dirty="0" smtClean="0"/>
          </a:p>
          <a:p>
            <a:r>
              <a:rPr lang="cs-CZ" dirty="0" smtClean="0"/>
              <a:t>Partneři smlouvy podpisem tohoto dokumentu vyjádřili svou vůli ke spolupráci a spolupůsobení s </a:t>
            </a:r>
            <a:r>
              <a:rPr lang="cs-CZ" b="1" dirty="0" smtClean="0"/>
              <a:t>cílem dosažení hospodářského a sociálního rozvoje Ústeckého kraje a zvyšování životní úrovně jeho občanů.</a:t>
            </a:r>
          </a:p>
          <a:p>
            <a:endParaRPr lang="cs-CZ" dirty="0" smtClean="0"/>
          </a:p>
          <a:p>
            <a:r>
              <a:rPr lang="cs-CZ" dirty="0" smtClean="0"/>
              <a:t>K dosažení stanoveného cíle se zavázali spolupracovat při naplňování cílů obsažených v základních programových dokumentech obou partnerů.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0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Průmysl a podnikání –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Zaměstnanost a sociální věci -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Doprava</a:t>
            </a:r>
          </a:p>
          <a:p>
            <a:r>
              <a:rPr lang="cs-CZ" dirty="0" smtClean="0"/>
              <a:t>Školství -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Zdravotnictví</a:t>
            </a:r>
          </a:p>
          <a:p>
            <a:r>
              <a:rPr lang="cs-CZ" dirty="0" smtClean="0"/>
              <a:t>Problémy jednotlivých okresů -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Společenská odpovědnost firem -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Energetika -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Kompenzace regionu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2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HSR-ÚK: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Umožní zástupci kraje účast na jednání svých orgánů -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Umožní zástupci kraje účast na jednáních souvisejících s plněním Strategie rozvoje regionu SZ pro rok 2013-2020 a dalších rozvojových dokumentů –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neprobíhaly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Poskytne kraji na požádání své odborné kapacity -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  <a:endParaRPr lang="cs-CZ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Ústecký kraj: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Bude s HSR-ÚK spolupracovat při aktualizaci PRÚK – </a:t>
            </a:r>
            <a:r>
              <a:rPr lang="cs-CZ" sz="2200" i="1" dirty="0" smtClean="0">
                <a:solidFill>
                  <a:schemeClr val="bg1">
                    <a:lumMod val="50000"/>
                  </a:schemeClr>
                </a:solidFill>
              </a:rPr>
              <a:t>spolupráce proběhla na úrovni připomínkování ISRR a RIS, HSR-ÚK nepřipomínkovala PRÚK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Považuje HSR-ÚK za připomínkové místo v případě předkládání návrhů zákonů Poslanecké sněmovně a v případě tvorby strategických dokumentů ÚK.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Ve svých komisích a výborech projednává připomínky HSR-ÚK - </a:t>
            </a:r>
            <a:r>
              <a:rPr lang="cs-CZ" sz="22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Jmenuje zástupce HSR-ÚK do komisí a pracovních skupin pro tvorbu a realizaci rozvojových dokumentů - </a:t>
            </a:r>
            <a:r>
              <a:rPr lang="cs-CZ" sz="22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Zajistí účast svého zástupce na každém zasedání Předsednictva HSR-ÚK – </a:t>
            </a:r>
            <a:r>
              <a:rPr lang="cs-CZ" sz="2200" i="1" dirty="0" smtClean="0">
                <a:solidFill>
                  <a:schemeClr val="bg1">
                    <a:lumMod val="50000"/>
                  </a:schemeClr>
                </a:solidFill>
              </a:rPr>
              <a:t>plněno částečně</a:t>
            </a:r>
          </a:p>
        </p:txBody>
      </p:sp>
    </p:spTree>
    <p:extLst>
      <p:ext uri="{BB962C8B-B14F-4D97-AF65-F5344CB8AC3E}">
        <p14:creationId xmlns:p14="http://schemas.microsoft.com/office/powerpoint/2010/main" val="38661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formy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Partneři se dohodli, že si budou navzájem poskytovat důležité informace o připravovaných aktivitách v oblastech dohodnuté spolupráce -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Partneři se budou účastnit prezentačních a odborných akcí druhé strany -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</a:p>
          <a:p>
            <a:r>
              <a:rPr lang="cs-CZ" dirty="0" smtClean="0"/>
              <a:t>Nejméně jednou za rok uskuteční společné jednání za účelem hodnocení vzájemné spolupráce -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plněno</a:t>
            </a:r>
            <a:endParaRPr lang="cs-CZ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VZDĚLÁVÁNÍ:</a:t>
            </a:r>
          </a:p>
          <a:p>
            <a:pPr lvl="0">
              <a:buFontTx/>
              <a:buChar char="-"/>
            </a:pPr>
            <a:r>
              <a:rPr lang="cs-CZ" dirty="0" smtClean="0"/>
              <a:t>HSR-ÚK </a:t>
            </a:r>
            <a:r>
              <a:rPr lang="cs-CZ" b="1" dirty="0" smtClean="0"/>
              <a:t>představila </a:t>
            </a:r>
            <a:r>
              <a:rPr lang="cs-CZ" b="1" dirty="0"/>
              <a:t>Výboru pro výchovu, vzdělávání a zaměstnanost při Radě ÚK </a:t>
            </a:r>
            <a:r>
              <a:rPr lang="cs-CZ" b="1" dirty="0" smtClean="0"/>
              <a:t>svou informačně-motivační </a:t>
            </a:r>
            <a:r>
              <a:rPr lang="cs-CZ" b="1" dirty="0"/>
              <a:t>kampaň </a:t>
            </a:r>
            <a:r>
              <a:rPr lang="cs-CZ" dirty="0"/>
              <a:t>na podporu </a:t>
            </a:r>
            <a:r>
              <a:rPr lang="cs-CZ" dirty="0" smtClean="0"/>
              <a:t>sladění </a:t>
            </a:r>
            <a:r>
              <a:rPr lang="cs-CZ" dirty="0"/>
              <a:t>potřeb trhu práce se </a:t>
            </a:r>
            <a:r>
              <a:rPr lang="cs-CZ" dirty="0" smtClean="0"/>
              <a:t>vzděláváním.</a:t>
            </a:r>
          </a:p>
          <a:p>
            <a:pPr lvl="0">
              <a:buFontTx/>
              <a:buChar char="-"/>
            </a:pPr>
            <a:r>
              <a:rPr lang="cs-CZ" b="1" dirty="0" smtClean="0"/>
              <a:t>Iniciovala dále jednání</a:t>
            </a:r>
            <a:r>
              <a:rPr lang="cs-CZ" b="1" dirty="0"/>
              <a:t>, na které byl přizván </a:t>
            </a:r>
            <a:r>
              <a:rPr lang="cs-CZ" b="1" dirty="0" smtClean="0"/>
              <a:t>hejtman,</a:t>
            </a:r>
            <a:r>
              <a:rPr lang="cs-CZ" dirty="0" smtClean="0"/>
              <a:t> </a:t>
            </a:r>
            <a:r>
              <a:rPr lang="cs-CZ" dirty="0"/>
              <a:t>zástupci </a:t>
            </a:r>
            <a:r>
              <a:rPr lang="cs-CZ" dirty="0" smtClean="0"/>
              <a:t>KHK ÚK </a:t>
            </a:r>
            <a:r>
              <a:rPr lang="cs-CZ" dirty="0"/>
              <a:t>a významní regionální zaměstnavatelé. Hejtman byl vyzván, aby Ústecký kraj sledoval vývoj potřeb trhu práce a následně jemu přizpůsobil podporu těch škol, které vychovávají profese potřebné na trhu práce.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Předseda HSR-ÚK a hejtman ÚK společně navštívili ministra školství, předmětem jednání byla podpora technického vzdělávání.</a:t>
            </a:r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7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ZAMĚSTNANOST – Pakt zaměstnanosti ÚK:</a:t>
            </a:r>
          </a:p>
          <a:p>
            <a:pPr>
              <a:buFontTx/>
              <a:buChar char="-"/>
            </a:pPr>
            <a:r>
              <a:rPr lang="cs-CZ" b="1" dirty="0" smtClean="0"/>
              <a:t>Podpisem Memoranda o partnerství</a:t>
            </a:r>
            <a:r>
              <a:rPr lang="cs-CZ" dirty="0" smtClean="0"/>
              <a:t> </a:t>
            </a:r>
            <a:r>
              <a:rPr lang="cs-CZ" b="1" dirty="0" smtClean="0"/>
              <a:t>a spolupráci</a:t>
            </a:r>
            <a:r>
              <a:rPr lang="cs-CZ" dirty="0" smtClean="0"/>
              <a:t> stvrdili 28. 3.2013 zástupci Ústeckého kraje, HSR-ÚK, KHK ÚK a UJEP svou vůli spolupracovat při přípravě a realizaci </a:t>
            </a:r>
            <a:r>
              <a:rPr lang="cs-CZ" b="1" dirty="0" smtClean="0"/>
              <a:t>Paktu zaměstnanosti ÚK</a:t>
            </a:r>
            <a:r>
              <a:rPr lang="cs-CZ" dirty="0" smtClean="0"/>
              <a:t>. V pracovních skupinách paktu jsou zastoupeni reprezentanti jednotlivých okresních rad i ÚK. HSR-ÚK plní pro pakt roli sekretariátu.</a:t>
            </a:r>
          </a:p>
          <a:p>
            <a:pPr>
              <a:buFontTx/>
              <a:buChar char="-"/>
            </a:pPr>
            <a:r>
              <a:rPr lang="cs-CZ" dirty="0" smtClean="0"/>
              <a:t>HSR-ÚK se spolupodílela na přípravě Regionální konference k implementaci systému teritoriálních paktů zaměstnanosti. </a:t>
            </a:r>
          </a:p>
          <a:p>
            <a:pPr>
              <a:buFontTx/>
              <a:buChar char="-"/>
            </a:pP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3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ROP SEVEROZÁPAD:</a:t>
            </a:r>
          </a:p>
          <a:p>
            <a:pPr>
              <a:buFontTx/>
              <a:buChar char="-"/>
            </a:pPr>
            <a:r>
              <a:rPr lang="cs-CZ" dirty="0" smtClean="0"/>
              <a:t>HSR-ÚK </a:t>
            </a:r>
            <a:r>
              <a:rPr lang="cs-CZ" dirty="0"/>
              <a:t>aktivně jednala ve věci </a:t>
            </a:r>
            <a:r>
              <a:rPr lang="cs-CZ" b="1" dirty="0"/>
              <a:t>ROP Severozápad</a:t>
            </a:r>
            <a:r>
              <a:rPr lang="cs-CZ" dirty="0"/>
              <a:t>. Prostřednictvím JUDr. </a:t>
            </a:r>
            <a:r>
              <a:rPr lang="cs-CZ" dirty="0" err="1"/>
              <a:t>Falbra</a:t>
            </a:r>
            <a:r>
              <a:rPr lang="cs-CZ" dirty="0"/>
              <a:t> byla podána interpelace na Evropskou komisi, jednáno bylo s eurokomisařem pro regionální rozvoj </a:t>
            </a:r>
            <a:r>
              <a:rPr lang="cs-CZ" dirty="0" smtClean="0"/>
              <a:t>J. </a:t>
            </a:r>
            <a:r>
              <a:rPr lang="cs-CZ" dirty="0"/>
              <a:t>Hahnem a se zástupci Úřadu Vlády ČR. Předsednictvo rovněž vyjádřilo </a:t>
            </a:r>
            <a:r>
              <a:rPr lang="cs-CZ" dirty="0" smtClean="0"/>
              <a:t>nesouhlas </a:t>
            </a:r>
            <a:r>
              <a:rPr lang="cs-CZ" dirty="0"/>
              <a:t>s usnesením vlády č. 387 k dokumentu Vyhodnocení řízení rizikových operačních programů ze dne 22. 5. 2013, o této skutečnosti byl informován premiér </a:t>
            </a:r>
            <a:r>
              <a:rPr lang="cs-CZ" dirty="0" smtClean="0"/>
              <a:t>Nečas.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6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647</Words>
  <Application>Microsoft Office PowerPoint</Application>
  <PresentationFormat>Předvádění na obrazovce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Hodnocení  Smlouvy o vzájemné spolupráci mezi Ústeckým krajem a HSR-ÚK prosinec 2013</vt:lpstr>
      <vt:lpstr>Prezentace aplikace PowerPoint</vt:lpstr>
      <vt:lpstr>Hlavní cíle</vt:lpstr>
      <vt:lpstr>Formy spolupráce</vt:lpstr>
      <vt:lpstr>Formy spolupráce</vt:lpstr>
      <vt:lpstr>Další formy spolupráce</vt:lpstr>
      <vt:lpstr>Hodnocení spolupráce</vt:lpstr>
      <vt:lpstr>Hodnocení spolupráce</vt:lpstr>
      <vt:lpstr>Hodnocení spolupráce</vt:lpstr>
      <vt:lpstr>Hodnocení spolupráce</vt:lpstr>
      <vt:lpstr>Hodnocení spolupráce</vt:lpstr>
      <vt:lpstr>Hodnocení spolupráce</vt:lpstr>
      <vt:lpstr>Hodnocení spolupráce</vt:lpstr>
      <vt:lpstr>Fotogalerie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 Smlouvy o vzájemné spolupráci mezi Ústeckým krajem a HSR-ÚK</dc:title>
  <dc:creator>Acer</dc:creator>
  <cp:lastModifiedBy>Acer</cp:lastModifiedBy>
  <cp:revision>39</cp:revision>
  <cp:lastPrinted>2013-11-29T09:49:26Z</cp:lastPrinted>
  <dcterms:created xsi:type="dcterms:W3CDTF">2013-11-29T08:32:14Z</dcterms:created>
  <dcterms:modified xsi:type="dcterms:W3CDTF">2013-12-03T11:08:31Z</dcterms:modified>
</cp:coreProperties>
</file>