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75" r:id="rId2"/>
    <p:sldId id="305" r:id="rId3"/>
    <p:sldId id="283" r:id="rId4"/>
    <p:sldId id="277" r:id="rId5"/>
    <p:sldId id="306" r:id="rId6"/>
    <p:sldId id="315" r:id="rId7"/>
    <p:sldId id="286" r:id="rId8"/>
    <p:sldId id="308" r:id="rId9"/>
    <p:sldId id="307" r:id="rId10"/>
    <p:sldId id="287" r:id="rId11"/>
    <p:sldId id="310" r:id="rId12"/>
    <p:sldId id="309" r:id="rId13"/>
    <p:sldId id="288" r:id="rId14"/>
    <p:sldId id="289" r:id="rId15"/>
    <p:sldId id="311" r:id="rId16"/>
    <p:sldId id="312" r:id="rId17"/>
    <p:sldId id="293" r:id="rId18"/>
    <p:sldId id="278" r:id="rId19"/>
    <p:sldId id="292" r:id="rId20"/>
    <p:sldId id="316" r:id="rId21"/>
    <p:sldId id="295" r:id="rId22"/>
    <p:sldId id="294" r:id="rId23"/>
    <p:sldId id="296" r:id="rId24"/>
    <p:sldId id="297" r:id="rId25"/>
    <p:sldId id="298" r:id="rId26"/>
    <p:sldId id="299" r:id="rId27"/>
    <p:sldId id="313" r:id="rId28"/>
    <p:sldId id="300" r:id="rId29"/>
    <p:sldId id="301" r:id="rId30"/>
    <p:sldId id="302" r:id="rId31"/>
    <p:sldId id="314" r:id="rId32"/>
    <p:sldId id="303" r:id="rId33"/>
    <p:sldId id="304" r:id="rId34"/>
    <p:sldId id="285" r:id="rId35"/>
  </p:sldIdLst>
  <p:sldSz cx="9144000" cy="6858000" type="screen4x3"/>
  <p:notesSz cx="6858000" cy="9144000"/>
  <p:defaultTextStyle>
    <a:defPPr>
      <a:defRPr lang="cs-CZ"/>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539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ala Tomáš" initials="FT" lastIdx="4" clrIdx="0">
    <p:extLst>
      <p:ext uri="{19B8F6BF-5375-455C-9EA6-DF929625EA0E}">
        <p15:presenceInfo xmlns:p15="http://schemas.microsoft.com/office/powerpoint/2012/main" userId="S-1-5-21-633116670-600088580-2926603005-12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CC7"/>
    <a:srgbClr val="00A541"/>
    <a:srgbClr val="C6DAF2"/>
    <a:srgbClr val="FF0000"/>
    <a:srgbClr val="DDDDDD"/>
    <a:srgbClr val="2F356E"/>
    <a:srgbClr val="F0C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30" autoAdjust="0"/>
    <p:restoredTop sz="94636" autoAdjust="0"/>
  </p:normalViewPr>
  <p:slideViewPr>
    <p:cSldViewPr snapToGrid="0">
      <p:cViewPr varScale="1">
        <p:scale>
          <a:sx n="108" d="100"/>
          <a:sy n="108" d="100"/>
        </p:scale>
        <p:origin x="1854" y="96"/>
      </p:cViewPr>
      <p:guideLst>
        <p:guide orient="horz" pos="1117"/>
        <p:guide pos="539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202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200"/>
            </a:lvl1pPr>
          </a:lstStyle>
          <a:p>
            <a:pPr>
              <a:defRPr/>
            </a:pPr>
            <a:endParaRPr lang="cs-CZ"/>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EDFDE694-59CE-4234-B26F-42659ADAEAAC}" type="datetimeFigureOut">
              <a:rPr lang="cs-CZ"/>
              <a:pPr>
                <a:defRPr/>
              </a:pPr>
              <a:t>15.02.2023</a:t>
            </a:fld>
            <a:endParaRPr lang="cs-CZ"/>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0" hangingPunct="0">
              <a:defRPr sz="1200"/>
            </a:lvl1pPr>
          </a:lstStyle>
          <a:p>
            <a:pPr>
              <a:defRPr/>
            </a:pPr>
            <a:endParaRPr lang="cs-CZ"/>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D5630101-7106-487A-AF41-9762AF00C33A}" type="slidenum">
              <a:rPr lang="cs-CZ"/>
              <a:pPr>
                <a:defRPr/>
              </a:pPr>
              <a:t>‹#›</a:t>
            </a:fld>
            <a:endParaRPr lang="cs-CZ"/>
          </a:p>
        </p:txBody>
      </p:sp>
    </p:spTree>
    <p:extLst>
      <p:ext uri="{BB962C8B-B14F-4D97-AF65-F5344CB8AC3E}">
        <p14:creationId xmlns:p14="http://schemas.microsoft.com/office/powerpoint/2010/main" val="1337384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200"/>
            </a:lvl1pPr>
          </a:lstStyle>
          <a:p>
            <a:pPr>
              <a:defRPr/>
            </a:pPr>
            <a:endParaRPr lang="cs-CZ"/>
          </a:p>
        </p:txBody>
      </p:sp>
      <p:sp>
        <p:nvSpPr>
          <p:cNvPr id="317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41E0B99A-E084-4160-BC7B-24628B5EA57A}" type="datetimeFigureOut">
              <a:rPr lang="cs-CZ"/>
              <a:pPr>
                <a:defRPr/>
              </a:pPr>
              <a:t>15.02.2023</a:t>
            </a:fld>
            <a:endParaRPr lang="cs-CZ"/>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0" hangingPunct="0">
              <a:defRPr sz="1200"/>
            </a:lvl1pPr>
          </a:lstStyle>
          <a:p>
            <a:pPr>
              <a:defRPr/>
            </a:pPr>
            <a:endParaRPr lang="cs-CZ"/>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CAAE661B-E03B-474A-BFF1-9BE94FBF3117}" type="slidenum">
              <a:rPr lang="cs-CZ"/>
              <a:pPr>
                <a:defRPr/>
              </a:pPr>
              <a:t>‹#›</a:t>
            </a:fld>
            <a:endParaRPr lang="cs-CZ"/>
          </a:p>
        </p:txBody>
      </p:sp>
    </p:spTree>
    <p:extLst>
      <p:ext uri="{BB962C8B-B14F-4D97-AF65-F5344CB8AC3E}">
        <p14:creationId xmlns:p14="http://schemas.microsoft.com/office/powerpoint/2010/main" val="27616911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CAAE661B-E03B-474A-BFF1-9BE94FBF3117}" type="slidenum">
              <a:rPr lang="cs-CZ" smtClean="0"/>
              <a:pPr>
                <a:defRPr/>
              </a:pPr>
              <a:t>33</a:t>
            </a:fld>
            <a:endParaRPr lang="cs-CZ"/>
          </a:p>
        </p:txBody>
      </p:sp>
    </p:spTree>
    <p:extLst>
      <p:ext uri="{BB962C8B-B14F-4D97-AF65-F5344CB8AC3E}">
        <p14:creationId xmlns:p14="http://schemas.microsoft.com/office/powerpoint/2010/main" val="1001329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A1D3204-6CB8-4B2F-B340-382F62F4E5A4}" type="slidenum">
              <a:rPr lang="cs-CZ"/>
              <a:pPr>
                <a:defRPr/>
              </a:pPr>
              <a:t>‹#›</a:t>
            </a:fld>
            <a:endParaRPr lang="cs-CZ"/>
          </a:p>
        </p:txBody>
      </p:sp>
    </p:spTree>
    <p:extLst>
      <p:ext uri="{BB962C8B-B14F-4D97-AF65-F5344CB8AC3E}">
        <p14:creationId xmlns:p14="http://schemas.microsoft.com/office/powerpoint/2010/main" val="310557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79112E4-4F09-4142-A23C-66845257EE5C}" type="slidenum">
              <a:rPr lang="cs-CZ"/>
              <a:pPr>
                <a:defRPr/>
              </a:pPr>
              <a:t>‹#›</a:t>
            </a:fld>
            <a:endParaRPr lang="cs-CZ"/>
          </a:p>
        </p:txBody>
      </p:sp>
    </p:spTree>
    <p:extLst>
      <p:ext uri="{BB962C8B-B14F-4D97-AF65-F5344CB8AC3E}">
        <p14:creationId xmlns:p14="http://schemas.microsoft.com/office/powerpoint/2010/main" val="428223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BEDDEE20-EB2F-4308-9F4D-F909885B6978}" type="slidenum">
              <a:rPr lang="cs-CZ"/>
              <a:pPr>
                <a:defRPr/>
              </a:pPr>
              <a:t>‹#›</a:t>
            </a:fld>
            <a:endParaRPr lang="cs-CZ"/>
          </a:p>
        </p:txBody>
      </p:sp>
    </p:spTree>
    <p:extLst>
      <p:ext uri="{BB962C8B-B14F-4D97-AF65-F5344CB8AC3E}">
        <p14:creationId xmlns:p14="http://schemas.microsoft.com/office/powerpoint/2010/main" val="130769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9263545-65C9-4FD1-99EB-44290E532E32}" type="slidenum">
              <a:rPr lang="cs-CZ"/>
              <a:pPr>
                <a:defRPr/>
              </a:pPr>
              <a:t>‹#›</a:t>
            </a:fld>
            <a:endParaRPr lang="cs-CZ"/>
          </a:p>
        </p:txBody>
      </p:sp>
    </p:spTree>
    <p:extLst>
      <p:ext uri="{BB962C8B-B14F-4D97-AF65-F5344CB8AC3E}">
        <p14:creationId xmlns:p14="http://schemas.microsoft.com/office/powerpoint/2010/main" val="2243893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CC38EBA-FFF3-4B0C-86FE-AD92B8BFACC6}" type="slidenum">
              <a:rPr lang="cs-CZ"/>
              <a:pPr>
                <a:defRPr/>
              </a:pPr>
              <a:t>‹#›</a:t>
            </a:fld>
            <a:endParaRPr lang="cs-CZ"/>
          </a:p>
        </p:txBody>
      </p:sp>
    </p:spTree>
    <p:extLst>
      <p:ext uri="{BB962C8B-B14F-4D97-AF65-F5344CB8AC3E}">
        <p14:creationId xmlns:p14="http://schemas.microsoft.com/office/powerpoint/2010/main" val="339780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BD3393E-CD2C-4715-A1CA-25C30218D885}" type="slidenum">
              <a:rPr lang="cs-CZ"/>
              <a:pPr>
                <a:defRPr/>
              </a:pPr>
              <a:t>‹#›</a:t>
            </a:fld>
            <a:endParaRPr lang="cs-CZ"/>
          </a:p>
        </p:txBody>
      </p:sp>
    </p:spTree>
    <p:extLst>
      <p:ext uri="{BB962C8B-B14F-4D97-AF65-F5344CB8AC3E}">
        <p14:creationId xmlns:p14="http://schemas.microsoft.com/office/powerpoint/2010/main" val="59080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6FDED85B-6640-45BA-8354-662F6C350563}" type="slidenum">
              <a:rPr lang="cs-CZ"/>
              <a:pPr>
                <a:defRPr/>
              </a:pPr>
              <a:t>‹#›</a:t>
            </a:fld>
            <a:endParaRPr lang="cs-CZ"/>
          </a:p>
        </p:txBody>
      </p:sp>
    </p:spTree>
    <p:extLst>
      <p:ext uri="{BB962C8B-B14F-4D97-AF65-F5344CB8AC3E}">
        <p14:creationId xmlns:p14="http://schemas.microsoft.com/office/powerpoint/2010/main" val="1718312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8867C358-3175-445C-A968-A2D07FEF620D}" type="slidenum">
              <a:rPr lang="cs-CZ"/>
              <a:pPr>
                <a:defRPr/>
              </a:pPr>
              <a:t>‹#›</a:t>
            </a:fld>
            <a:endParaRPr lang="cs-CZ"/>
          </a:p>
        </p:txBody>
      </p:sp>
    </p:spTree>
    <p:extLst>
      <p:ext uri="{BB962C8B-B14F-4D97-AF65-F5344CB8AC3E}">
        <p14:creationId xmlns:p14="http://schemas.microsoft.com/office/powerpoint/2010/main" val="1724621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E60F5361-37F7-477C-8D97-52793D5640BC}" type="slidenum">
              <a:rPr lang="cs-CZ"/>
              <a:pPr>
                <a:defRPr/>
              </a:pPr>
              <a:t>‹#›</a:t>
            </a:fld>
            <a:endParaRPr lang="cs-CZ"/>
          </a:p>
        </p:txBody>
      </p:sp>
    </p:spTree>
    <p:extLst>
      <p:ext uri="{BB962C8B-B14F-4D97-AF65-F5344CB8AC3E}">
        <p14:creationId xmlns:p14="http://schemas.microsoft.com/office/powerpoint/2010/main" val="2273150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34907D6-FD55-4900-8D96-8DFE6913F646}" type="slidenum">
              <a:rPr lang="cs-CZ"/>
              <a:pPr>
                <a:defRPr/>
              </a:pPr>
              <a:t>‹#›</a:t>
            </a:fld>
            <a:endParaRPr lang="cs-CZ"/>
          </a:p>
        </p:txBody>
      </p:sp>
    </p:spTree>
    <p:extLst>
      <p:ext uri="{BB962C8B-B14F-4D97-AF65-F5344CB8AC3E}">
        <p14:creationId xmlns:p14="http://schemas.microsoft.com/office/powerpoint/2010/main" val="4024708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63CB15BB-2D9C-4A75-9C61-5F619F0DE5EE}" type="slidenum">
              <a:rPr lang="cs-CZ"/>
              <a:pPr>
                <a:defRPr/>
              </a:pPr>
              <a:t>‹#›</a:t>
            </a:fld>
            <a:endParaRPr lang="cs-CZ"/>
          </a:p>
        </p:txBody>
      </p:sp>
    </p:spTree>
    <p:extLst>
      <p:ext uri="{BB962C8B-B14F-4D97-AF65-F5344CB8AC3E}">
        <p14:creationId xmlns:p14="http://schemas.microsoft.com/office/powerpoint/2010/main" val="3704294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B9F3C36-E2A0-496D-A988-983B62A661D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E5CC7"/>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624742" y="595922"/>
            <a:ext cx="765761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PRIORITY</a:t>
            </a:r>
          </a:p>
          <a:p>
            <a:pPr eaLnBrk="1" hangingPunct="1">
              <a:spcBef>
                <a:spcPct val="50000"/>
              </a:spcBef>
              <a:buFontTx/>
              <a:buNone/>
            </a:pPr>
            <a:r>
              <a:rPr lang="cs-CZ" altLang="cs-CZ" sz="4000" b="1" dirty="0">
                <a:solidFill>
                  <a:schemeClr val="bg1"/>
                </a:solidFill>
                <a:latin typeface="DOST Sans Bold" pitchFamily="50" charset="-18"/>
              </a:rPr>
              <a:t>Statutárního města Mostu</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7" name="Text Box 10"/>
          <p:cNvSpPr txBox="1">
            <a:spLocks noChangeArrowheads="1"/>
          </p:cNvSpPr>
          <p:nvPr/>
        </p:nvSpPr>
        <p:spPr bwMode="auto">
          <a:xfrm>
            <a:off x="624742" y="5891314"/>
            <a:ext cx="263744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dirty="0">
                <a:solidFill>
                  <a:schemeClr val="bg1"/>
                </a:solidFill>
                <a:latin typeface="Work Sans" pitchFamily="2" charset="-18"/>
              </a:rPr>
              <a:t>Ing. Marek Hrvol</a:t>
            </a:r>
            <a:br>
              <a:rPr lang="cs-CZ" altLang="cs-CZ" sz="1100" dirty="0">
                <a:solidFill>
                  <a:schemeClr val="bg1"/>
                </a:solidFill>
                <a:latin typeface="Work Sans" pitchFamily="2" charset="-18"/>
              </a:rPr>
            </a:br>
            <a:r>
              <a:rPr lang="cs-CZ" altLang="cs-CZ" sz="1100" dirty="0">
                <a:solidFill>
                  <a:schemeClr val="bg1"/>
                </a:solidFill>
                <a:latin typeface="Work Sans" pitchFamily="2" charset="-18"/>
              </a:rPr>
              <a:t>primátor statutárního města Most</a:t>
            </a:r>
            <a:br>
              <a:rPr lang="cs-CZ" altLang="cs-CZ" sz="1100" dirty="0">
                <a:solidFill>
                  <a:schemeClr val="bg1"/>
                </a:solidFill>
                <a:latin typeface="Work Sans" pitchFamily="2" charset="-18"/>
              </a:rPr>
            </a:br>
            <a:r>
              <a:rPr lang="cs-CZ" altLang="cs-CZ" sz="1100" dirty="0">
                <a:solidFill>
                  <a:schemeClr val="bg1"/>
                </a:solidFill>
                <a:latin typeface="Work Sans" pitchFamily="2" charset="-18"/>
              </a:rPr>
              <a:t>13. 2. 2023</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62185" y="5399903"/>
            <a:ext cx="1024928" cy="1230075"/>
          </a:xfrm>
          <a:prstGeom prst="rect">
            <a:avLst/>
          </a:prstGeom>
        </p:spPr>
      </p:pic>
    </p:spTree>
    <p:extLst>
      <p:ext uri="{BB962C8B-B14F-4D97-AF65-F5344CB8AC3E}">
        <p14:creationId xmlns:p14="http://schemas.microsoft.com/office/powerpoint/2010/main" val="9117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ZNOVUZROZENÍ PARKU STŘED V MOSTĚ</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(realizace)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Jedná se o rozsáhlý projekt, který má komplexně revitalizovat park v centru města Mostu, které proslulo dramatickými okolnostmi svého vývoje. Výsledek této proměny by měl respektovat jedinečný charakter místa, podtrhnout jeho hodnoty a vrátit mu to nejcennější, čeho v průběhu posledních let pozbyl - běžný život. Záměrem je vytvořit kvalitní veřejný prostor města, který nabízí obyvatelům všech generací příležitost </a:t>
            </a:r>
            <a:br>
              <a:rPr lang="cs-CZ" sz="1200" dirty="0"/>
            </a:br>
            <a:r>
              <a:rPr lang="cs-CZ" sz="1200" dirty="0"/>
              <a:t>k setkávání a odpočinku a který zároveň poskytuje zázemí pro kulturní i jiné aktivity spojené s komunitním životem a reprezentací města. </a:t>
            </a:r>
          </a:p>
          <a:p>
            <a:pPr eaLnBrk="1" hangingPunct="1">
              <a:spcBef>
                <a:spcPct val="50000"/>
              </a:spcBef>
              <a:buNone/>
            </a:pPr>
            <a:r>
              <a:rPr lang="cs-CZ" sz="1200" b="1" dirty="0"/>
              <a:t>CÍL:</a:t>
            </a:r>
            <a:br>
              <a:rPr lang="cs-CZ" sz="1200" dirty="0"/>
            </a:br>
            <a:r>
              <a:rPr lang="cs-CZ" sz="1200" dirty="0"/>
              <a:t>Navázat na původní atmosféru parku, který byl ve své době nejnavštěvovanějším územím ve městě. Park </a:t>
            </a:r>
            <a:br>
              <a:rPr lang="cs-CZ" sz="1200" dirty="0"/>
            </a:br>
            <a:r>
              <a:rPr lang="cs-CZ" sz="1200" dirty="0"/>
              <a:t>by se měl znovu stát bezpečným místem setkávání </a:t>
            </a:r>
            <a:br>
              <a:rPr lang="cs-CZ" sz="1200" dirty="0"/>
            </a:br>
            <a:r>
              <a:rPr lang="cs-CZ" sz="1200" dirty="0"/>
              <a:t>a odpočinku pro obyvatele všech generací a posílit reprezentativní charakter kdysi královského města.</a:t>
            </a:r>
          </a:p>
          <a:p>
            <a:pPr eaLnBrk="1" hangingPunct="1">
              <a:spcBef>
                <a:spcPct val="50000"/>
              </a:spcBef>
              <a:buNone/>
            </a:pPr>
            <a:r>
              <a:rPr lang="cs-CZ" sz="1200" b="1" dirty="0"/>
              <a:t>TERMÍN:</a:t>
            </a:r>
            <a:br>
              <a:rPr lang="cs-CZ" sz="1200" dirty="0"/>
            </a:br>
            <a:r>
              <a:rPr lang="cs-CZ" sz="1200" dirty="0"/>
              <a:t>Předpokládaný termín zahájení: 06/2022</a:t>
            </a:r>
            <a:br>
              <a:rPr lang="cs-CZ" sz="1200" dirty="0"/>
            </a:br>
            <a:r>
              <a:rPr lang="cs-CZ" sz="1200" dirty="0"/>
              <a:t>Předpokládaný termín dokončení: 12/2023</a:t>
            </a:r>
          </a:p>
          <a:p>
            <a:pPr eaLnBrk="1" hangingPunct="1">
              <a:spcBef>
                <a:spcPct val="50000"/>
              </a:spcBef>
              <a:buNone/>
            </a:pPr>
            <a:r>
              <a:rPr lang="cs-CZ" sz="1200" b="1" dirty="0"/>
              <a:t>NÁKLADY:</a:t>
            </a:r>
            <a:br>
              <a:rPr lang="cs-CZ" sz="1200" dirty="0"/>
            </a:br>
            <a:endParaRPr lang="cs-CZ" sz="1200" dirty="0"/>
          </a:p>
        </p:txBody>
      </p:sp>
      <p:pic>
        <p:nvPicPr>
          <p:cNvPr id="9" name="Obrázek 8"/>
          <p:cNvPicPr/>
          <p:nvPr/>
        </p:nvPicPr>
        <p:blipFill>
          <a:blip r:embed="rId3" cstate="screen">
            <a:extLst>
              <a:ext uri="{28A0092B-C50C-407E-A947-70E740481C1C}">
                <a14:useLocalDpi xmlns:a14="http://schemas.microsoft.com/office/drawing/2010/main"/>
              </a:ext>
            </a:extLst>
          </a:blip>
          <a:stretch>
            <a:fillRect/>
          </a:stretch>
        </p:blipFill>
        <p:spPr>
          <a:xfrm>
            <a:off x="4816719" y="1762368"/>
            <a:ext cx="3742460" cy="2850673"/>
          </a:xfrm>
          <a:prstGeom prst="rect">
            <a:avLst/>
          </a:prstGeom>
        </p:spPr>
      </p:pic>
      <p:pic>
        <p:nvPicPr>
          <p:cNvPr id="11" name="Obrázek 10"/>
          <p:cNvPicPr/>
          <p:nvPr/>
        </p:nvPicPr>
        <p:blipFill>
          <a:blip r:embed="rId4" cstate="screen">
            <a:extLst>
              <a:ext uri="{28A0092B-C50C-407E-A947-70E740481C1C}">
                <a14:useLocalDpi xmlns:a14="http://schemas.microsoft.com/office/drawing/2010/main"/>
              </a:ext>
            </a:extLst>
          </a:blip>
          <a:stretch>
            <a:fillRect/>
          </a:stretch>
        </p:blipFill>
        <p:spPr>
          <a:xfrm>
            <a:off x="5962045" y="3818293"/>
            <a:ext cx="2320305" cy="1576361"/>
          </a:xfrm>
          <a:prstGeom prst="rect">
            <a:avLst/>
          </a:prstGeom>
        </p:spPr>
      </p:pic>
      <p:sp>
        <p:nvSpPr>
          <p:cNvPr id="13"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9</a:t>
            </a:r>
          </a:p>
        </p:txBody>
      </p:sp>
      <p:sp>
        <p:nvSpPr>
          <p:cNvPr id="2" name="Obdélník 1"/>
          <p:cNvSpPr/>
          <p:nvPr/>
        </p:nvSpPr>
        <p:spPr>
          <a:xfrm>
            <a:off x="624739" y="5862583"/>
            <a:ext cx="6417141" cy="276999"/>
          </a:xfrm>
          <a:prstGeom prst="rect">
            <a:avLst/>
          </a:prstGeom>
        </p:spPr>
        <p:txBody>
          <a:bodyPr wrap="square">
            <a:spAutoFit/>
          </a:bodyPr>
          <a:lstStyle/>
          <a:p>
            <a:pPr algn="l" eaLnBrk="1" hangingPunct="1">
              <a:spcBef>
                <a:spcPct val="50000"/>
              </a:spcBef>
              <a:buNone/>
            </a:pPr>
            <a:r>
              <a:rPr lang="cs-CZ" sz="1200" dirty="0"/>
              <a:t>cca 110 mil. Kč (předpokládaná dotace IROP 47 mil. Kč + Nadace proměny KK 25 mil. Kč)</a:t>
            </a:r>
          </a:p>
        </p:txBody>
      </p:sp>
      <p:sp>
        <p:nvSpPr>
          <p:cNvPr id="10"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309677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81260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REVITALIZACE VEŘEJNÝCH PROSTRANSTVÍ SÍDLIŠTĚ POD LAJSNÍKEM V MOSTĚ (územní studie)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13"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10</a:t>
            </a:r>
          </a:p>
        </p:txBody>
      </p:sp>
      <p:pic>
        <p:nvPicPr>
          <p:cNvPr id="3" name="Obráze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4739" y="1762368"/>
            <a:ext cx="7934440" cy="4141399"/>
          </a:xfrm>
          <a:prstGeom prst="rect">
            <a:avLst/>
          </a:prstGeom>
        </p:spPr>
      </p:pic>
      <p:sp>
        <p:nvSpPr>
          <p:cNvPr id="10"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49749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Smyslem revitalizace veřejných prostranství je vytěžit potenciál užívání venkovních ploch sídliště, zlepšit čitelnost prostředí a rozšířit možnosti trávení volného času vytvořením adekvátního zázemí pro různé skupiny obyvatel a jejich potřeby. </a:t>
            </a:r>
          </a:p>
          <a:p>
            <a:pPr eaLnBrk="1" hangingPunct="1">
              <a:spcBef>
                <a:spcPct val="50000"/>
              </a:spcBef>
              <a:buNone/>
            </a:pPr>
            <a:r>
              <a:rPr lang="cs-CZ" sz="1200" b="1" dirty="0"/>
              <a:t>CÍL:</a:t>
            </a:r>
            <a:r>
              <a:rPr lang="cs-CZ" sz="1200" dirty="0"/>
              <a:t> </a:t>
            </a:r>
            <a:br>
              <a:rPr lang="cs-CZ" sz="1200" dirty="0"/>
            </a:br>
            <a:r>
              <a:rPr lang="cs-CZ" sz="1200" dirty="0"/>
              <a:t>Hlavním cílem je zlepšení kvality životního prostředí v řešeném území s využitím obytného a volnočasového potenciálu exteriéru sídliště investicemi do revitalizace stávajících veřejných prostranství včetně uplatnění plošného i kvalitativního rozvoje zelené infrastruktury (modré i zelené složky) pro dlouhodobý udržitelný rozvoj města.</a:t>
            </a:r>
          </a:p>
          <a:p>
            <a:pPr eaLnBrk="1" hangingPunct="1">
              <a:spcBef>
                <a:spcPct val="50000"/>
              </a:spcBef>
              <a:buNone/>
            </a:pPr>
            <a:r>
              <a:rPr lang="cs-CZ" sz="1200" b="1" dirty="0"/>
              <a:t>TERMÍN:</a:t>
            </a:r>
            <a:br>
              <a:rPr lang="cs-CZ" sz="1200" dirty="0"/>
            </a:br>
            <a:r>
              <a:rPr lang="cs-CZ" sz="1200" dirty="0"/>
              <a:t>Předpokládaný termín zahájení: 07/2024</a:t>
            </a:r>
            <a:br>
              <a:rPr lang="cs-CZ" sz="1200" dirty="0"/>
            </a:br>
            <a:r>
              <a:rPr lang="cs-CZ" sz="1200" dirty="0"/>
              <a:t>Předpokládaný termín dokončení: 12/2026</a:t>
            </a:r>
          </a:p>
          <a:p>
            <a:pPr eaLnBrk="1" hangingPunct="1">
              <a:spcBef>
                <a:spcPct val="50000"/>
              </a:spcBef>
              <a:buNone/>
            </a:pPr>
            <a:r>
              <a:rPr lang="cs-CZ" sz="1200" b="1" dirty="0"/>
              <a:t>NÁKLADY:</a:t>
            </a:r>
            <a:br>
              <a:rPr lang="cs-CZ" sz="1200" dirty="0"/>
            </a:br>
            <a:endParaRPr lang="cs-CZ" sz="1200" dirty="0"/>
          </a:p>
        </p:txBody>
      </p:sp>
      <p:sp>
        <p:nvSpPr>
          <p:cNvPr id="13"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11</a:t>
            </a:r>
          </a:p>
        </p:txBody>
      </p:sp>
      <p:sp>
        <p:nvSpPr>
          <p:cNvPr id="2" name="Obdélník 1"/>
          <p:cNvSpPr/>
          <p:nvPr/>
        </p:nvSpPr>
        <p:spPr>
          <a:xfrm>
            <a:off x="624739" y="5163821"/>
            <a:ext cx="6417141" cy="461665"/>
          </a:xfrm>
          <a:prstGeom prst="rect">
            <a:avLst/>
          </a:prstGeom>
        </p:spPr>
        <p:txBody>
          <a:bodyPr wrap="square">
            <a:spAutoFit/>
          </a:bodyPr>
          <a:lstStyle/>
          <a:p>
            <a:pPr algn="l" eaLnBrk="1" hangingPunct="1">
              <a:spcBef>
                <a:spcPct val="50000"/>
              </a:spcBef>
              <a:buNone/>
            </a:pPr>
            <a:r>
              <a:rPr lang="cs-CZ" sz="1200" dirty="0"/>
              <a:t>Předpokládané výdaje strategického projektu: 205 mil. Kč</a:t>
            </a:r>
            <a:br>
              <a:rPr lang="cs-CZ" sz="1200" dirty="0"/>
            </a:br>
            <a:r>
              <a:rPr lang="cs-CZ" sz="1200" dirty="0"/>
              <a:t>Předpokládaná dotace 80,5 mil. Kč</a:t>
            </a:r>
          </a:p>
        </p:txBody>
      </p:sp>
      <p:pic>
        <p:nvPicPr>
          <p:cNvPr id="4" name="Obráze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6719" y="1762368"/>
            <a:ext cx="3742460" cy="2449877"/>
          </a:xfrm>
          <a:prstGeom prst="rect">
            <a:avLst/>
          </a:prstGeom>
        </p:spPr>
      </p:pic>
      <p:sp>
        <p:nvSpPr>
          <p:cNvPr id="15"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
        <p:nvSpPr>
          <p:cNvPr id="9" name="Text Box 10"/>
          <p:cNvSpPr txBox="1">
            <a:spLocks noChangeArrowheads="1"/>
          </p:cNvSpPr>
          <p:nvPr/>
        </p:nvSpPr>
        <p:spPr bwMode="auto">
          <a:xfrm>
            <a:off x="624739" y="765906"/>
            <a:ext cx="81260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REVITALIZACE VEŘEJNÝCH PROSTRANSTVÍ SÍDLIŠTĚ POD LAJSNÍKEM V MOSTĚ (územní studie)</a:t>
            </a:r>
          </a:p>
        </p:txBody>
      </p:sp>
    </p:spTree>
    <p:extLst>
      <p:ext uri="{BB962C8B-B14F-4D97-AF65-F5344CB8AC3E}">
        <p14:creationId xmlns:p14="http://schemas.microsoft.com/office/powerpoint/2010/main" val="132590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54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43193" y="2050978"/>
            <a:ext cx="765761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500" b="1" dirty="0">
                <a:solidFill>
                  <a:schemeClr val="bg1"/>
                </a:solidFill>
                <a:latin typeface="DOST Sans Bold" pitchFamily="50" charset="-18"/>
              </a:rPr>
              <a:t>Tematická oblast strategických cílů Plánu 2027</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5" name="Text Box 10"/>
          <p:cNvSpPr txBox="1">
            <a:spLocks noChangeArrowheads="1"/>
          </p:cNvSpPr>
          <p:nvPr/>
        </p:nvSpPr>
        <p:spPr bwMode="auto">
          <a:xfrm>
            <a:off x="743194" y="2709007"/>
            <a:ext cx="7657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Životní prostředí a energetika</a:t>
            </a:r>
          </a:p>
        </p:txBody>
      </p:sp>
    </p:spTree>
    <p:extLst>
      <p:ext uri="{BB962C8B-B14F-4D97-AF65-F5344CB8AC3E}">
        <p14:creationId xmlns:p14="http://schemas.microsoft.com/office/powerpoint/2010/main" val="390683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ELEKTROMOBILITA</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11"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13</a:t>
            </a:r>
          </a:p>
        </p:txBody>
      </p:sp>
      <p:sp>
        <p:nvSpPr>
          <p:cNvPr id="10"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2559" y="3248283"/>
            <a:ext cx="3726620" cy="2096224"/>
          </a:xfrm>
          <a:prstGeom prst="rect">
            <a:avLst/>
          </a:prstGeom>
        </p:spPr>
      </p:pic>
      <p:sp>
        <p:nvSpPr>
          <p:cNvPr id="12" name="Text Box 10"/>
          <p:cNvSpPr txBox="1">
            <a:spLocks noChangeArrowheads="1"/>
          </p:cNvSpPr>
          <p:nvPr/>
        </p:nvSpPr>
        <p:spPr bwMode="auto">
          <a:xfrm>
            <a:off x="624739" y="1420683"/>
            <a:ext cx="394726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171450" indent="-171450" algn="just" eaLnBrk="1" hangingPunct="1">
              <a:spcBef>
                <a:spcPct val="50000"/>
              </a:spcBef>
            </a:pPr>
            <a:r>
              <a:rPr lang="cs-CZ" sz="1200" dirty="0"/>
              <a:t>Na počátku roku 2023 pořídilo statutární město Most první elektromobil do svého vozového parku, jedná se o vozidlo TOYOTA PROACE CITY VERSO EV  </a:t>
            </a:r>
          </a:p>
          <a:p>
            <a:pPr marL="171450" indent="-171450" algn="just" eaLnBrk="1" hangingPunct="1">
              <a:spcBef>
                <a:spcPct val="50000"/>
              </a:spcBef>
            </a:pPr>
            <a:r>
              <a:rPr lang="cs-CZ" sz="1200" dirty="0"/>
              <a:t>Aktuálně se pořizuje další TOYOTA PROACE CITY VERSO EV pro potřeby rozšíření služby „Taxík </a:t>
            </a:r>
            <a:r>
              <a:rPr lang="cs-CZ" sz="1200" dirty="0" err="1"/>
              <a:t>Maxík</a:t>
            </a:r>
            <a:r>
              <a:rPr lang="cs-CZ" sz="1200" dirty="0"/>
              <a:t>“</a:t>
            </a:r>
          </a:p>
          <a:p>
            <a:pPr marL="171450" indent="-171450" algn="just" eaLnBrk="1" hangingPunct="1">
              <a:spcBef>
                <a:spcPct val="50000"/>
              </a:spcBef>
            </a:pPr>
            <a:r>
              <a:rPr lang="cs-CZ" sz="1200" dirty="0"/>
              <a:t>Zapojení bezemisní dopravy do své činnosti plánují i městské společnosti a příspěvkové organizace města (MSSS, Sportovní hala, a.s., </a:t>
            </a:r>
            <a:r>
              <a:rPr lang="cs-CZ" sz="1200" dirty="0" err="1"/>
              <a:t>TSmM</a:t>
            </a:r>
            <a:r>
              <a:rPr lang="cs-CZ" sz="1200" dirty="0"/>
              <a:t>, a.s., </a:t>
            </a:r>
            <a:r>
              <a:rPr lang="cs-CZ" sz="1200" dirty="0" err="1"/>
              <a:t>DPmMaL</a:t>
            </a:r>
            <a:r>
              <a:rPr lang="cs-CZ" sz="1200" dirty="0"/>
              <a:t>, a.s.)</a:t>
            </a:r>
          </a:p>
          <a:p>
            <a:pPr eaLnBrk="1" hangingPunct="1">
              <a:spcBef>
                <a:spcPct val="50000"/>
              </a:spcBef>
              <a:buNone/>
            </a:pPr>
            <a:endParaRPr lang="cs-CZ" sz="1200" b="1" dirty="0"/>
          </a:p>
          <a:p>
            <a:pPr eaLnBrk="1" hangingPunct="1">
              <a:spcBef>
                <a:spcPct val="50000"/>
              </a:spcBef>
              <a:buNone/>
            </a:pPr>
            <a:endParaRPr lang="cs-CZ" sz="1200" b="1" dirty="0"/>
          </a:p>
          <a:p>
            <a:pPr eaLnBrk="1" hangingPunct="1">
              <a:spcBef>
                <a:spcPct val="50000"/>
              </a:spcBef>
              <a:buNone/>
            </a:pPr>
            <a:endParaRPr lang="cs-CZ" sz="1200" b="1" dirty="0"/>
          </a:p>
          <a:p>
            <a:pPr eaLnBrk="1" hangingPunct="1">
              <a:spcBef>
                <a:spcPct val="50000"/>
              </a:spcBef>
              <a:buNone/>
            </a:pPr>
            <a:endParaRPr lang="cs-CZ" sz="1200" dirty="0"/>
          </a:p>
        </p:txBody>
      </p:sp>
    </p:spTree>
    <p:extLst>
      <p:ext uri="{BB962C8B-B14F-4D97-AF65-F5344CB8AC3E}">
        <p14:creationId xmlns:p14="http://schemas.microsoft.com/office/powerpoint/2010/main" val="259379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ENERGETICKÁ OPATŘENÍ </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FOTOVOLTAIKA (realizace)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91386"/>
            <a:ext cx="3947260"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V roce 2022 byl zpracován energetický audit, sloužící</a:t>
            </a:r>
            <a:br>
              <a:rPr lang="cs-CZ" sz="1200" dirty="0"/>
            </a:br>
            <a:r>
              <a:rPr lang="cs-CZ" sz="1200" dirty="0"/>
              <a:t>k vyhodnocení energetického hospodářství a návrh ekonomicky optimálních energetických opatření, založený na hodnocení 109 objektů statutárního města Most.</a:t>
            </a:r>
          </a:p>
          <a:p>
            <a:pPr eaLnBrk="1" hangingPunct="1">
              <a:spcBef>
                <a:spcPct val="50000"/>
              </a:spcBef>
              <a:buNone/>
            </a:pPr>
            <a:r>
              <a:rPr lang="cs-CZ" sz="1200" dirty="0"/>
              <a:t>Výsledkem je realizace tří pilotních opatření, tedy instalace </a:t>
            </a:r>
            <a:r>
              <a:rPr lang="cs-CZ" sz="1200" dirty="0" err="1"/>
              <a:t>fotovoltaických</a:t>
            </a:r>
            <a:r>
              <a:rPr lang="cs-CZ" sz="1200" dirty="0"/>
              <a:t> panelů na objektu Sportovní haly, Zimního stadionu a </a:t>
            </a:r>
            <a:r>
              <a:rPr lang="cs-CZ" sz="1200" dirty="0" err="1"/>
              <a:t>Aquadromu</a:t>
            </a:r>
            <a:r>
              <a:rPr lang="cs-CZ" sz="1200" dirty="0"/>
              <a:t> s celkovým výkonem více než 1222 </a:t>
            </a:r>
            <a:r>
              <a:rPr lang="cs-CZ" sz="1200" dirty="0" err="1"/>
              <a:t>kWp</a:t>
            </a:r>
            <a:r>
              <a:rPr lang="cs-CZ" sz="1200" dirty="0"/>
              <a:t>.</a:t>
            </a:r>
          </a:p>
          <a:p>
            <a:pPr eaLnBrk="1" hangingPunct="1">
              <a:spcBef>
                <a:spcPct val="50000"/>
              </a:spcBef>
              <a:buNone/>
            </a:pPr>
            <a:r>
              <a:rPr lang="cs-CZ" sz="1200" b="1" dirty="0"/>
              <a:t>CÍL:</a:t>
            </a:r>
            <a:br>
              <a:rPr lang="cs-CZ" sz="1200" dirty="0"/>
            </a:br>
            <a:r>
              <a:rPr lang="cs-CZ" sz="1200" dirty="0"/>
              <a:t>Energetická úspora a snížení spotřeby elektrické energie z neobnovitelných zdrojů</a:t>
            </a:r>
          </a:p>
          <a:p>
            <a:pPr eaLnBrk="1" hangingPunct="1">
              <a:spcBef>
                <a:spcPct val="50000"/>
              </a:spcBef>
              <a:buNone/>
            </a:pPr>
            <a:r>
              <a:rPr lang="cs-CZ" sz="1200" b="1" dirty="0"/>
              <a:t>TERMÍN:</a:t>
            </a:r>
            <a:br>
              <a:rPr lang="cs-CZ" sz="1200" dirty="0"/>
            </a:br>
            <a:r>
              <a:rPr lang="cs-CZ" sz="1200" dirty="0"/>
              <a:t>Předpokládaný termín zahájení pilotní části: 09/2022</a:t>
            </a:r>
            <a:br>
              <a:rPr lang="cs-CZ" sz="1200" dirty="0"/>
            </a:br>
            <a:r>
              <a:rPr lang="cs-CZ" sz="1200" dirty="0"/>
              <a:t>Předpokládaný termín dokončení pilotní části: 12/2025</a:t>
            </a:r>
          </a:p>
          <a:p>
            <a:pPr eaLnBrk="1" hangingPunct="1">
              <a:spcBef>
                <a:spcPct val="50000"/>
              </a:spcBef>
              <a:buNone/>
            </a:pPr>
            <a:r>
              <a:rPr lang="cs-CZ" sz="1200" b="1" dirty="0"/>
              <a:t>NÁKLADY:</a:t>
            </a:r>
            <a:br>
              <a:rPr lang="cs-CZ" sz="1200" dirty="0"/>
            </a:br>
            <a:r>
              <a:rPr lang="cs-CZ" sz="1200" dirty="0"/>
              <a:t>Předpokládané náklady (dotace): 70 199 803 Kč</a:t>
            </a:r>
          </a:p>
          <a:p>
            <a:pPr eaLnBrk="1" hangingPunct="1">
              <a:spcBef>
                <a:spcPct val="50000"/>
              </a:spcBef>
              <a:buNone/>
            </a:pPr>
            <a:endParaRPr lang="cs-CZ" sz="1200" dirty="0"/>
          </a:p>
        </p:txBody>
      </p:sp>
      <p:sp>
        <p:nvSpPr>
          <p:cNvPr id="11"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14</a:t>
            </a:r>
          </a:p>
        </p:txBody>
      </p:sp>
      <p:sp>
        <p:nvSpPr>
          <p:cNvPr id="10"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pic>
        <p:nvPicPr>
          <p:cNvPr id="3074" name="Picture 2" descr="https://oze.tzb-info.cz/docu/clanky/0096/009667o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24413" y="1791386"/>
            <a:ext cx="3734766" cy="29882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7182331" y="4502608"/>
            <a:ext cx="162926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solidFill>
                  <a:schemeClr val="bg1"/>
                </a:solidFill>
              </a:rPr>
              <a:t>foto © TZB-info.cz</a:t>
            </a:r>
          </a:p>
          <a:p>
            <a:pPr eaLnBrk="1" hangingPunct="1">
              <a:spcBef>
                <a:spcPct val="50000"/>
              </a:spcBef>
              <a:buNone/>
            </a:pPr>
            <a:endParaRPr lang="cs-CZ" sz="1200" dirty="0">
              <a:solidFill>
                <a:schemeClr val="bg1"/>
              </a:solidFill>
            </a:endParaRPr>
          </a:p>
        </p:txBody>
      </p:sp>
    </p:spTree>
    <p:extLst>
      <p:ext uri="{BB962C8B-B14F-4D97-AF65-F5344CB8AC3E}">
        <p14:creationId xmlns:p14="http://schemas.microsoft.com/office/powerpoint/2010/main" val="300136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39" y="1791386"/>
            <a:ext cx="399391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Ve snaze uspořit elektrickou energii bylo v rámci </a:t>
            </a:r>
            <a:br>
              <a:rPr lang="cs-CZ" sz="1200" dirty="0"/>
            </a:br>
            <a:r>
              <a:rPr lang="cs-CZ" sz="1200" dirty="0"/>
              <a:t>I. etapy vyměněno 174 ks svítidel v centru města. Původní svítidla s vysokotlakými výbojkami byla nahrazena LED svítidly s možností regulace výkonu (50% útlum v nočních hodinách).</a:t>
            </a:r>
          </a:p>
          <a:p>
            <a:pPr eaLnBrk="1" hangingPunct="1">
              <a:spcBef>
                <a:spcPct val="50000"/>
              </a:spcBef>
              <a:buNone/>
            </a:pPr>
            <a:r>
              <a:rPr lang="cs-CZ" sz="1200" dirty="0"/>
              <a:t>Dle výpočtu tak dojde v rámci I. etapy k úspoře ve výši 63 </a:t>
            </a:r>
            <a:r>
              <a:rPr lang="cs-CZ" sz="1200" dirty="0" err="1"/>
              <a:t>MWh</a:t>
            </a:r>
            <a:r>
              <a:rPr lang="cs-CZ" sz="1200" dirty="0"/>
              <a:t>/rok.</a:t>
            </a:r>
          </a:p>
          <a:p>
            <a:pPr eaLnBrk="1" hangingPunct="1">
              <a:spcBef>
                <a:spcPct val="50000"/>
              </a:spcBef>
              <a:buNone/>
            </a:pPr>
            <a:r>
              <a:rPr lang="cs-CZ" sz="1200" dirty="0"/>
              <a:t>V rámci II. etapy pak bude vyměněno 336 ks svítidel </a:t>
            </a:r>
            <a:br>
              <a:rPr lang="cs-CZ" sz="1200" dirty="0"/>
            </a:br>
            <a:r>
              <a:rPr lang="cs-CZ" sz="1200" dirty="0"/>
              <a:t>v dalších částech města s očekávanou úsporou </a:t>
            </a:r>
            <a:br>
              <a:rPr lang="cs-CZ" sz="1200" dirty="0"/>
            </a:br>
            <a:r>
              <a:rPr lang="cs-CZ" sz="1200" dirty="0"/>
              <a:t>94 </a:t>
            </a:r>
            <a:r>
              <a:rPr lang="cs-CZ" sz="1200" dirty="0" err="1"/>
              <a:t>MWh</a:t>
            </a:r>
            <a:r>
              <a:rPr lang="cs-CZ" sz="1200" dirty="0"/>
              <a:t>/rok.</a:t>
            </a:r>
          </a:p>
          <a:p>
            <a:pPr eaLnBrk="1" hangingPunct="1">
              <a:spcBef>
                <a:spcPct val="50000"/>
              </a:spcBef>
              <a:buNone/>
            </a:pPr>
            <a:r>
              <a:rPr lang="cs-CZ" sz="1200" dirty="0"/>
              <a:t>Aktuálně je připravována i PD na III. etapu modernizace. </a:t>
            </a:r>
          </a:p>
          <a:p>
            <a:pPr defTabSz="493713" eaLnBrk="1" hangingPunct="1">
              <a:spcBef>
                <a:spcPct val="50000"/>
              </a:spcBef>
              <a:buNone/>
              <a:tabLst>
                <a:tab pos="714375" algn="l"/>
                <a:tab pos="1257300" algn="l"/>
                <a:tab pos="1971675" algn="l"/>
              </a:tabLst>
            </a:pPr>
            <a:r>
              <a:rPr lang="cs-CZ" sz="1200" b="1" dirty="0"/>
              <a:t>TERMÍN:</a:t>
            </a:r>
            <a:br>
              <a:rPr lang="cs-CZ" sz="1200" dirty="0"/>
            </a:br>
            <a:r>
              <a:rPr lang="cs-CZ" sz="1200" dirty="0"/>
              <a:t>Termín realizace: 	I. Etapa 	2022</a:t>
            </a:r>
            <a:br>
              <a:rPr lang="cs-CZ" sz="1200" dirty="0"/>
            </a:br>
            <a:r>
              <a:rPr lang="cs-CZ" sz="1200" dirty="0"/>
              <a:t>		II. Etapa 	2023</a:t>
            </a:r>
            <a:br>
              <a:rPr lang="cs-CZ" sz="1200" dirty="0"/>
            </a:br>
            <a:r>
              <a:rPr lang="cs-CZ" sz="1200" dirty="0"/>
              <a:t>		III. Etapa 	2023 (příprava PD)</a:t>
            </a:r>
            <a:br>
              <a:rPr lang="cs-CZ" sz="1200" dirty="0"/>
            </a:br>
            <a:r>
              <a:rPr lang="cs-CZ" sz="1200" b="1" dirty="0"/>
              <a:t>NÁKLADY:</a:t>
            </a:r>
            <a:br>
              <a:rPr lang="cs-CZ" sz="1200" dirty="0"/>
            </a:br>
            <a:r>
              <a:rPr lang="cs-CZ" sz="1200" dirty="0"/>
              <a:t>I. Etapa 	4 416 543 Kč (z toho dotace 1 886 160 Kč)</a:t>
            </a:r>
            <a:br>
              <a:rPr lang="cs-CZ" sz="1200" dirty="0"/>
            </a:br>
            <a:r>
              <a:rPr lang="cs-CZ" sz="1200" dirty="0"/>
              <a:t>II. Etapa	7 160 000 Kč (z toho dotace 5 838 000 Kč)</a:t>
            </a:r>
            <a:br>
              <a:rPr lang="cs-CZ" sz="1200" dirty="0"/>
            </a:br>
            <a:r>
              <a:rPr lang="cs-CZ" sz="1200" dirty="0"/>
              <a:t>III. Etapa  odhad cca 12,5 mil. Kč</a:t>
            </a:r>
          </a:p>
          <a:p>
            <a:pPr eaLnBrk="1" hangingPunct="1">
              <a:spcBef>
                <a:spcPct val="50000"/>
              </a:spcBef>
              <a:buNone/>
            </a:pPr>
            <a:endParaRPr lang="cs-CZ" altLang="cs-CZ" sz="1200" dirty="0">
              <a:latin typeface="Work Sans" pitchFamily="2" charset="-18"/>
            </a:endParaRPr>
          </a:p>
        </p:txBody>
      </p:sp>
      <p:sp>
        <p:nvSpPr>
          <p:cNvPr id="11"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fld id="{12656905-86D2-4D27-AF9C-AA081B4F5FD2}" type="slidenum">
              <a:rPr lang="cs-CZ" altLang="cs-CZ" sz="1100" smtClean="0">
                <a:solidFill>
                  <a:srgbClr val="3E5CC7"/>
                </a:solidFill>
                <a:latin typeface="Work Sans" pitchFamily="2" charset="-18"/>
              </a:rPr>
              <a:t>16</a:t>
            </a:fld>
            <a:endParaRPr lang="cs-CZ" altLang="cs-CZ" sz="1100" dirty="0">
              <a:solidFill>
                <a:srgbClr val="3E5CC7"/>
              </a:solidFill>
              <a:latin typeface="Work Sans" pitchFamily="2" charset="-18"/>
            </a:endParaRPr>
          </a:p>
        </p:txBody>
      </p:sp>
      <p:sp>
        <p:nvSpPr>
          <p:cNvPr id="10"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pic>
        <p:nvPicPr>
          <p:cNvPr id="2" name="Obráze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9650" y="1791386"/>
            <a:ext cx="3739529" cy="2769263"/>
          </a:xfrm>
          <a:prstGeom prst="rect">
            <a:avLst/>
          </a:prstGeom>
        </p:spPr>
      </p:pic>
      <p:sp>
        <p:nvSpPr>
          <p:cNvPr id="13" name="Text Box 10"/>
          <p:cNvSpPr txBox="1">
            <a:spLocks noChangeArrowheads="1"/>
          </p:cNvSpPr>
          <p:nvPr/>
        </p:nvSpPr>
        <p:spPr bwMode="auto">
          <a:xfrm>
            <a:off x="624739" y="765906"/>
            <a:ext cx="78239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ENERGETICKÁ OPATŘENÍ </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MODERNIZACE (VÝMĚNA) SVÍTIDEL VO (realizace)</a:t>
            </a:r>
          </a:p>
        </p:txBody>
      </p:sp>
      <p:pic>
        <p:nvPicPr>
          <p:cNvPr id="14" name="Obrázek 13"/>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3514538"/>
            <a:ext cx="1881188" cy="2278340"/>
          </a:xfrm>
          <a:prstGeom prst="rect">
            <a:avLst/>
          </a:prstGeom>
          <a:noFill/>
          <a:ln>
            <a:noFill/>
          </a:ln>
        </p:spPr>
      </p:pic>
    </p:spTree>
    <p:extLst>
      <p:ext uri="{BB962C8B-B14F-4D97-AF65-F5344CB8AC3E}">
        <p14:creationId xmlns:p14="http://schemas.microsoft.com/office/powerpoint/2010/main" val="35778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54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43193" y="2050978"/>
            <a:ext cx="765761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500" b="1" dirty="0">
                <a:solidFill>
                  <a:schemeClr val="bg1"/>
                </a:solidFill>
                <a:latin typeface="DOST Sans Bold" pitchFamily="50" charset="-18"/>
              </a:rPr>
              <a:t>Tematická oblast strategických cílů Plánu 2027</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5" name="Text Box 10"/>
          <p:cNvSpPr txBox="1">
            <a:spLocks noChangeArrowheads="1"/>
          </p:cNvSpPr>
          <p:nvPr/>
        </p:nvSpPr>
        <p:spPr bwMode="auto">
          <a:xfrm>
            <a:off x="743194" y="2709007"/>
            <a:ext cx="7657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Majetek</a:t>
            </a:r>
          </a:p>
        </p:txBody>
      </p:sp>
    </p:spTree>
    <p:extLst>
      <p:ext uri="{BB962C8B-B14F-4D97-AF65-F5344CB8AC3E}">
        <p14:creationId xmlns:p14="http://schemas.microsoft.com/office/powerpoint/2010/main" val="343682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REKONSTRUKCE MĚSTSKÉ KNIHOVNY V MOSTĚ  REVITALIZACE BUDOVY REPRE (realizace)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pic>
        <p:nvPicPr>
          <p:cNvPr id="2050" name="Picture 2" descr="3_REPRE_05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528" y="1845310"/>
            <a:ext cx="5155900" cy="289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N:\Strategie\8_REPRE\Vizualizace REPRE\1_REPRE_15.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8406" y="3429000"/>
            <a:ext cx="4310773" cy="2423951"/>
          </a:xfrm>
          <a:prstGeom prst="rect">
            <a:avLst/>
          </a:prstGeom>
          <a:noFill/>
          <a:ln>
            <a:noFill/>
          </a:ln>
        </p:spPr>
      </p:pic>
      <p:sp>
        <p:nvSpPr>
          <p:cNvPr id="11"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16</a:t>
            </a:r>
          </a:p>
        </p:txBody>
      </p:sp>
      <p:sp>
        <p:nvSpPr>
          <p:cNvPr id="8"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162730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7934439"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b="1" dirty="0">
                <a:latin typeface="Work Sans" pitchFamily="2" charset="-18"/>
              </a:rPr>
              <a:t>Část I – Začlenění městské knihovny do rekonstruovaného objektu kulturně-vzdělávacího centra </a:t>
            </a:r>
            <a:br>
              <a:rPr lang="cs-CZ" sz="1200" b="1" dirty="0">
                <a:latin typeface="Work Sans" pitchFamily="2" charset="-18"/>
              </a:rPr>
            </a:br>
            <a:r>
              <a:rPr lang="cs-CZ" sz="1200" b="1" dirty="0">
                <a:latin typeface="Work Sans" pitchFamily="2" charset="-18"/>
              </a:rPr>
              <a:t>v centrální části města Mostu</a:t>
            </a:r>
          </a:p>
          <a:p>
            <a:pPr eaLnBrk="1" hangingPunct="1">
              <a:spcBef>
                <a:spcPct val="50000"/>
              </a:spcBef>
              <a:buNone/>
            </a:pPr>
            <a:r>
              <a:rPr lang="cs-CZ" sz="1200" dirty="0">
                <a:latin typeface="Work Sans" pitchFamily="2" charset="-18"/>
              </a:rPr>
              <a:t>Prostor knihovny zahrnuje:</a:t>
            </a:r>
          </a:p>
          <a:p>
            <a:pPr marL="171450" indent="-171450" eaLnBrk="1" hangingPunct="1">
              <a:spcBef>
                <a:spcPts val="600"/>
              </a:spcBef>
            </a:pPr>
            <a:r>
              <a:rPr lang="cs-CZ" sz="1200" dirty="0">
                <a:latin typeface="Work Sans" pitchFamily="2" charset="-18"/>
              </a:rPr>
              <a:t>Sklad knih s kapacitou 100 tis. svazků a skladem pro regionální fondy (cca 7 tis. svazků)</a:t>
            </a:r>
          </a:p>
          <a:p>
            <a:pPr marL="171450" indent="-171450" eaLnBrk="1" hangingPunct="1">
              <a:spcBef>
                <a:spcPts val="0"/>
              </a:spcBef>
            </a:pPr>
            <a:r>
              <a:rPr lang="cs-CZ" sz="1200" dirty="0">
                <a:latin typeface="Work Sans" pitchFamily="2" charset="-18"/>
              </a:rPr>
              <a:t>Otevřený prostor s recepcí a výstavním prostorem v 1. NP </a:t>
            </a:r>
          </a:p>
          <a:p>
            <a:pPr marL="171450" indent="-171450" eaLnBrk="1" hangingPunct="1">
              <a:spcBef>
                <a:spcPts val="0"/>
              </a:spcBef>
            </a:pPr>
            <a:r>
              <a:rPr lang="cs-CZ" sz="1200" dirty="0">
                <a:latin typeface="Work Sans" pitchFamily="2" charset="-18"/>
              </a:rPr>
              <a:t>Volná nabídka knih (150 tis. titulů) zahrnující celé velkoryse otevřené 2. NP objektu </a:t>
            </a:r>
          </a:p>
          <a:p>
            <a:pPr marL="171450" indent="-171450" eaLnBrk="1" hangingPunct="1">
              <a:spcBef>
                <a:spcPts val="0"/>
              </a:spcBef>
            </a:pPr>
            <a:r>
              <a:rPr lang="cs-CZ" sz="1200" dirty="0">
                <a:latin typeface="Work Sans" pitchFamily="2" charset="-18"/>
              </a:rPr>
              <a:t>Malý sál s výhledy z objektu bude určen po AV média a periodika. </a:t>
            </a:r>
          </a:p>
          <a:p>
            <a:pPr marL="171450" indent="-171450" eaLnBrk="1" hangingPunct="1">
              <a:spcBef>
                <a:spcPts val="0"/>
              </a:spcBef>
            </a:pPr>
            <a:r>
              <a:rPr lang="cs-CZ" sz="1200" dirty="0">
                <a:latin typeface="Work Sans" pitchFamily="2" charset="-18"/>
              </a:rPr>
              <a:t>Kancelářské zázemí ve 3. NP</a:t>
            </a:r>
          </a:p>
          <a:p>
            <a:pPr eaLnBrk="1" hangingPunct="1">
              <a:spcBef>
                <a:spcPts val="600"/>
              </a:spcBef>
              <a:buNone/>
            </a:pPr>
            <a:r>
              <a:rPr lang="cs-CZ" sz="1200" dirty="0">
                <a:latin typeface="Work Sans" pitchFamily="2" charset="-18"/>
              </a:rPr>
              <a:t>Financování bude probíhat za účasti IROP ve výši cca 360 mil. Kč.</a:t>
            </a:r>
          </a:p>
          <a:p>
            <a:pPr marL="171450" indent="-171450" eaLnBrk="1" hangingPunct="1">
              <a:spcBef>
                <a:spcPts val="0"/>
              </a:spcBef>
            </a:pPr>
            <a:endParaRPr lang="cs-CZ" sz="1200" dirty="0">
              <a:latin typeface="Work Sans" pitchFamily="2" charset="-18"/>
            </a:endParaRPr>
          </a:p>
          <a:p>
            <a:pPr eaLnBrk="1" hangingPunct="1">
              <a:spcBef>
                <a:spcPts val="0"/>
              </a:spcBef>
              <a:buNone/>
            </a:pPr>
            <a:r>
              <a:rPr lang="cs-CZ" sz="1200" b="1" dirty="0">
                <a:latin typeface="Work Sans" pitchFamily="2" charset="-18"/>
              </a:rPr>
              <a:t>Část II – Revitalizace budovy REPRE spočívající v energetických úsporách budovy</a:t>
            </a:r>
          </a:p>
          <a:p>
            <a:pPr eaLnBrk="1" hangingPunct="1">
              <a:spcBef>
                <a:spcPts val="600"/>
              </a:spcBef>
              <a:buNone/>
            </a:pPr>
            <a:r>
              <a:rPr lang="cs-CZ" sz="1200" dirty="0">
                <a:latin typeface="Work Sans" pitchFamily="2" charset="-18"/>
              </a:rPr>
              <a:t>Tato část projektu revitalizace řeší starou stavební zátěž, která není způsobilá sloužit svému původnímu účelu a je zaměřena především na energetické úspory objektu.</a:t>
            </a:r>
          </a:p>
          <a:p>
            <a:pPr eaLnBrk="1" hangingPunct="1">
              <a:spcBef>
                <a:spcPts val="600"/>
              </a:spcBef>
              <a:buNone/>
            </a:pPr>
            <a:r>
              <a:rPr lang="cs-CZ" sz="1200" dirty="0">
                <a:latin typeface="Work Sans" pitchFamily="2" charset="-18"/>
              </a:rPr>
              <a:t>Financování bude probíhat za účasti Národního plánu obnovy (revitalizace velkých </a:t>
            </a:r>
            <a:r>
              <a:rPr lang="cs-CZ" sz="1200" dirty="0" err="1">
                <a:latin typeface="Work Sans" pitchFamily="2" charset="-18"/>
              </a:rPr>
              <a:t>brownfieldů</a:t>
            </a:r>
            <a:r>
              <a:rPr lang="cs-CZ" sz="1200" dirty="0">
                <a:latin typeface="Work Sans" pitchFamily="2" charset="-18"/>
              </a:rPr>
              <a:t>) ve výši cca 400 mil. Kč</a:t>
            </a:r>
          </a:p>
          <a:p>
            <a:pPr eaLnBrk="1" hangingPunct="1">
              <a:spcBef>
                <a:spcPct val="50000"/>
              </a:spcBef>
              <a:buNone/>
            </a:pPr>
            <a:r>
              <a:rPr lang="cs-CZ" sz="1200" b="1" dirty="0"/>
              <a:t>TERMÍN:</a:t>
            </a:r>
            <a:br>
              <a:rPr lang="cs-CZ" sz="1200" dirty="0"/>
            </a:br>
            <a:r>
              <a:rPr lang="cs-CZ" sz="1200" dirty="0"/>
              <a:t>Předpokládaný termín zahájení: 01/2024</a:t>
            </a:r>
            <a:br>
              <a:rPr lang="cs-CZ" sz="1200" dirty="0"/>
            </a:br>
            <a:r>
              <a:rPr lang="cs-CZ" sz="1200" dirty="0"/>
              <a:t>Předpokládaný termín dokončení: 12/2026</a:t>
            </a:r>
          </a:p>
          <a:p>
            <a:pPr eaLnBrk="1" hangingPunct="1">
              <a:spcBef>
                <a:spcPct val="50000"/>
              </a:spcBef>
              <a:buNone/>
            </a:pPr>
            <a:r>
              <a:rPr lang="cs-CZ" sz="1200" b="1" dirty="0"/>
              <a:t>NÁKLADY:</a:t>
            </a:r>
            <a:br>
              <a:rPr lang="cs-CZ" sz="1200" dirty="0"/>
            </a:br>
            <a:r>
              <a:rPr lang="cs-CZ" sz="1200" dirty="0"/>
              <a:t>cca 1 mld. Kč (dotace cca 760 mil. Kč)</a:t>
            </a:r>
          </a:p>
          <a:p>
            <a:pPr eaLnBrk="1" hangingPunct="1">
              <a:spcBef>
                <a:spcPts val="0"/>
              </a:spcBef>
              <a:buNone/>
            </a:pPr>
            <a:endParaRPr lang="cs-CZ" sz="1200" dirty="0">
              <a:latin typeface="Work Sans" pitchFamily="2" charset="-18"/>
            </a:endParaRPr>
          </a:p>
        </p:txBody>
      </p:sp>
      <p:sp>
        <p:nvSpPr>
          <p:cNvPr id="9"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17</a:t>
            </a:r>
          </a:p>
        </p:txBody>
      </p:sp>
      <p:sp>
        <p:nvSpPr>
          <p:cNvPr id="10"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
        <p:nvSpPr>
          <p:cNvPr id="7"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REKONSTRUKCE MĚSTSKÉ KNIHOVNY V MOSTĚ  REVITALIZACE BUDOVY REPRE (realizace)</a:t>
            </a:r>
          </a:p>
        </p:txBody>
      </p:sp>
    </p:spTree>
    <p:extLst>
      <p:ext uri="{BB962C8B-B14F-4D97-AF65-F5344CB8AC3E}">
        <p14:creationId xmlns:p14="http://schemas.microsoft.com/office/powerpoint/2010/main" val="390141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41" y="519722"/>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VIZE MOSTU</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jak bude vypadat město v roce 2027?</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7657611" cy="293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cs-CZ" sz="1400" b="1" dirty="0">
                <a:latin typeface="Work Sans" pitchFamily="2" charset="-18"/>
              </a:rPr>
              <a:t>„Statutární město Most – bezpečné, zdravé a progresivní město severu s jedinečným příběhem, spojující vysokou kvalitu a rozmanitost života s atraktivním podnikatelským, turistickým a průmyslovým ekosystémem.“</a:t>
            </a:r>
          </a:p>
          <a:p>
            <a:pPr eaLnBrk="1" hangingPunct="1">
              <a:spcBef>
                <a:spcPct val="50000"/>
              </a:spcBef>
              <a:buFontTx/>
              <a:buNone/>
            </a:pPr>
            <a:endParaRPr lang="cs-CZ" sz="1400" b="1" dirty="0">
              <a:latin typeface="Work Sans" pitchFamily="2" charset="-18"/>
            </a:endParaRPr>
          </a:p>
          <a:p>
            <a:pPr marL="171450" indent="-171450" algn="just" eaLnBrk="1" hangingPunct="1">
              <a:spcBef>
                <a:spcPts val="600"/>
              </a:spcBef>
            </a:pPr>
            <a:r>
              <a:rPr lang="cs-CZ" altLang="cs-CZ" sz="1400" dirty="0">
                <a:latin typeface="Work Sans" pitchFamily="2" charset="-18"/>
              </a:rPr>
              <a:t>Most je atraktivním, zdravým a bezpečným místem pro plnohodnotný život všech generací</a:t>
            </a:r>
          </a:p>
          <a:p>
            <a:pPr algn="just" eaLnBrk="1" hangingPunct="1">
              <a:spcBef>
                <a:spcPts val="600"/>
              </a:spcBef>
              <a:buNone/>
            </a:pPr>
            <a:endParaRPr lang="cs-CZ" altLang="cs-CZ" sz="1400" dirty="0">
              <a:latin typeface="Work Sans" pitchFamily="2" charset="-18"/>
            </a:endParaRPr>
          </a:p>
          <a:p>
            <a:pPr marL="171450" indent="-171450" algn="just" eaLnBrk="1" hangingPunct="1">
              <a:spcBef>
                <a:spcPts val="0"/>
              </a:spcBef>
            </a:pPr>
            <a:r>
              <a:rPr lang="cs-CZ" altLang="cs-CZ" sz="1400" dirty="0">
                <a:latin typeface="Work Sans" pitchFamily="2" charset="-18"/>
              </a:rPr>
              <a:t>Most staví na své historii a využívá moderní přístupy ke svému rozvoji</a:t>
            </a:r>
          </a:p>
          <a:p>
            <a:pPr algn="just" eaLnBrk="1" hangingPunct="1">
              <a:spcBef>
                <a:spcPts val="0"/>
              </a:spcBef>
              <a:buNone/>
            </a:pPr>
            <a:endParaRPr lang="cs-CZ" altLang="cs-CZ" sz="1400" dirty="0">
              <a:latin typeface="Work Sans" pitchFamily="2" charset="-18"/>
            </a:endParaRPr>
          </a:p>
          <a:p>
            <a:pPr marL="171450" indent="-171450" algn="just" eaLnBrk="1" hangingPunct="1">
              <a:spcBef>
                <a:spcPts val="0"/>
              </a:spcBef>
            </a:pPr>
            <a:r>
              <a:rPr lang="cs-CZ" altLang="cs-CZ" sz="1400" dirty="0">
                <a:latin typeface="Work Sans" pitchFamily="2" charset="-18"/>
              </a:rPr>
              <a:t>Most je živým centrem pro kulturní a sportovní vyžití </a:t>
            </a:r>
          </a:p>
          <a:p>
            <a:pPr marL="171450" indent="-171450" algn="just" eaLnBrk="1" hangingPunct="1">
              <a:spcBef>
                <a:spcPts val="0"/>
              </a:spcBef>
            </a:pPr>
            <a:endParaRPr lang="cs-CZ" altLang="cs-CZ" sz="1400" dirty="0">
              <a:latin typeface="Work Sans" pitchFamily="2" charset="-18"/>
            </a:endParaRPr>
          </a:p>
          <a:p>
            <a:pPr marL="171450" indent="-171450" algn="just" eaLnBrk="1" hangingPunct="1">
              <a:spcBef>
                <a:spcPts val="0"/>
              </a:spcBef>
            </a:pPr>
            <a:r>
              <a:rPr lang="cs-CZ" altLang="cs-CZ" sz="1400" dirty="0">
                <a:latin typeface="Work Sans" pitchFamily="2" charset="-18"/>
              </a:rPr>
              <a:t>Most je turistickou branou do Krušných hor a Českého středohoří</a:t>
            </a:r>
          </a:p>
        </p:txBody>
      </p:sp>
      <p:sp>
        <p:nvSpPr>
          <p:cNvPr id="12"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1</a:t>
            </a:r>
          </a:p>
        </p:txBody>
      </p:sp>
    </p:spTree>
    <p:extLst>
      <p:ext uri="{BB962C8B-B14F-4D97-AF65-F5344CB8AC3E}">
        <p14:creationId xmlns:p14="http://schemas.microsoft.com/office/powerpoint/2010/main" val="979890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453544" y="1805671"/>
            <a:ext cx="4312508" cy="3180754"/>
          </a:xfrm>
          <a:prstGeom prst="rect">
            <a:avLst/>
          </a:prstGeom>
        </p:spPr>
      </p:pic>
      <p:pic>
        <p:nvPicPr>
          <p:cNvPr id="3" name="Obráze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4"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18</a:t>
            </a:r>
          </a:p>
        </p:txBody>
      </p:sp>
      <p:sp>
        <p:nvSpPr>
          <p:cNvPr id="5"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
        <p:nvSpPr>
          <p:cNvPr id="6" name="Text Box 10"/>
          <p:cNvSpPr txBox="1">
            <a:spLocks noChangeArrowheads="1"/>
          </p:cNvSpPr>
          <p:nvPr/>
        </p:nvSpPr>
        <p:spPr bwMode="auto">
          <a:xfrm>
            <a:off x="624739" y="765906"/>
            <a:ext cx="76576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NOVÁ SPORTOVNÍ HALA – KRÁLOVNA MOSTU</a:t>
            </a:r>
          </a:p>
        </p:txBody>
      </p:sp>
      <p:sp>
        <p:nvSpPr>
          <p:cNvPr id="7" name="Obdélník 6"/>
          <p:cNvSpPr/>
          <p:nvPr/>
        </p:nvSpPr>
        <p:spPr>
          <a:xfrm>
            <a:off x="172994" y="1805671"/>
            <a:ext cx="4633784" cy="3231654"/>
          </a:xfrm>
          <a:prstGeom prst="rect">
            <a:avLst/>
          </a:prstGeom>
        </p:spPr>
        <p:txBody>
          <a:bodyPr wrap="square">
            <a:spAutoFit/>
          </a:bodyPr>
          <a:lstStyle/>
          <a:p>
            <a:pPr algn="just" eaLnBrk="1" hangingPunct="1">
              <a:spcBef>
                <a:spcPts val="0"/>
              </a:spcBef>
              <a:buNone/>
            </a:pPr>
            <a:r>
              <a:rPr lang="cs-CZ" sz="1200" dirty="0">
                <a:latin typeface="Work Sans" pitchFamily="2" charset="-18"/>
              </a:rPr>
              <a:t>Představujeme vám novou Sportovní halu s cílem</a:t>
            </a:r>
          </a:p>
          <a:p>
            <a:pPr algn="just" eaLnBrk="1" hangingPunct="1">
              <a:spcBef>
                <a:spcPts val="0"/>
              </a:spcBef>
              <a:buNone/>
            </a:pPr>
            <a:r>
              <a:rPr lang="cs-CZ" sz="1200" dirty="0">
                <a:latin typeface="Work Sans" pitchFamily="2" charset="-18"/>
              </a:rPr>
              <a:t>postavit jednoduchou stavbu s důrazem na kvalitní</a:t>
            </a:r>
          </a:p>
          <a:p>
            <a:pPr algn="just" eaLnBrk="1" hangingPunct="1">
              <a:spcBef>
                <a:spcPts val="0"/>
              </a:spcBef>
              <a:buNone/>
            </a:pPr>
            <a:r>
              <a:rPr lang="cs-CZ" sz="1200" dirty="0">
                <a:latin typeface="Work Sans" pitchFamily="2" charset="-18"/>
              </a:rPr>
              <a:t>provozní vazby, minimalizaci investičních prostředků a</a:t>
            </a:r>
          </a:p>
          <a:p>
            <a:pPr algn="just" eaLnBrk="1" hangingPunct="1">
              <a:spcBef>
                <a:spcPts val="0"/>
              </a:spcBef>
              <a:buNone/>
            </a:pPr>
            <a:r>
              <a:rPr lang="cs-CZ" sz="1200" dirty="0">
                <a:latin typeface="Work Sans" pitchFamily="2" charset="-18"/>
              </a:rPr>
              <a:t>snadnost údržby sportovních ploch</a:t>
            </a:r>
          </a:p>
          <a:p>
            <a:pPr algn="l" eaLnBrk="1" hangingPunct="1">
              <a:spcBef>
                <a:spcPts val="600"/>
              </a:spcBef>
              <a:buNone/>
            </a:pPr>
            <a:endParaRPr lang="cs-CZ" sz="1200" b="1" dirty="0"/>
          </a:p>
          <a:p>
            <a:pPr algn="l" eaLnBrk="1" hangingPunct="1">
              <a:spcBef>
                <a:spcPts val="600"/>
              </a:spcBef>
              <a:buNone/>
            </a:pPr>
            <a:endParaRPr lang="cs-CZ" sz="1200" b="1" dirty="0"/>
          </a:p>
          <a:p>
            <a:pPr algn="l" eaLnBrk="1" hangingPunct="1">
              <a:spcBef>
                <a:spcPts val="600"/>
              </a:spcBef>
              <a:buNone/>
            </a:pPr>
            <a:endParaRPr lang="cs-CZ" sz="1200" b="1" dirty="0"/>
          </a:p>
          <a:p>
            <a:pPr algn="l" eaLnBrk="1" hangingPunct="1">
              <a:spcBef>
                <a:spcPts val="600"/>
              </a:spcBef>
              <a:buNone/>
            </a:pPr>
            <a:endParaRPr lang="cs-CZ" sz="1200" b="1" dirty="0"/>
          </a:p>
          <a:p>
            <a:pPr algn="l" eaLnBrk="1" hangingPunct="1">
              <a:spcBef>
                <a:spcPts val="600"/>
              </a:spcBef>
              <a:buNone/>
            </a:pPr>
            <a:endParaRPr lang="cs-CZ" sz="1200" b="1" dirty="0"/>
          </a:p>
          <a:p>
            <a:pPr algn="l" eaLnBrk="1" hangingPunct="1">
              <a:spcBef>
                <a:spcPts val="600"/>
              </a:spcBef>
              <a:buNone/>
            </a:pPr>
            <a:r>
              <a:rPr lang="cs-CZ" sz="1200" b="1" dirty="0"/>
              <a:t>TERMÍN:</a:t>
            </a:r>
            <a:br>
              <a:rPr lang="cs-CZ" sz="1200" dirty="0"/>
            </a:br>
            <a:r>
              <a:rPr lang="cs-CZ" sz="1200" dirty="0"/>
              <a:t>Předpokládaný termín zahájení: 01/2025</a:t>
            </a:r>
            <a:br>
              <a:rPr lang="cs-CZ" sz="1200" dirty="0"/>
            </a:br>
            <a:r>
              <a:rPr lang="cs-CZ" sz="1200" dirty="0"/>
              <a:t>Předpokládaný termín dokončení: 12/2026</a:t>
            </a:r>
          </a:p>
          <a:p>
            <a:pPr algn="l" eaLnBrk="1" hangingPunct="1">
              <a:spcBef>
                <a:spcPct val="50000"/>
              </a:spcBef>
              <a:buNone/>
            </a:pPr>
            <a:r>
              <a:rPr lang="cs-CZ" sz="1200" b="1" dirty="0"/>
              <a:t>NÁKLADY:</a:t>
            </a:r>
            <a:br>
              <a:rPr lang="cs-CZ" sz="1200" dirty="0"/>
            </a:br>
            <a:r>
              <a:rPr lang="cs-CZ" sz="1200" dirty="0"/>
              <a:t>cca 100 mil Kč</a:t>
            </a:r>
          </a:p>
        </p:txBody>
      </p:sp>
    </p:spTree>
    <p:extLst>
      <p:ext uri="{BB962C8B-B14F-4D97-AF65-F5344CB8AC3E}">
        <p14:creationId xmlns:p14="http://schemas.microsoft.com/office/powerpoint/2010/main" val="1229359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54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43193" y="2050978"/>
            <a:ext cx="765761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500" b="1" dirty="0">
                <a:solidFill>
                  <a:schemeClr val="bg1"/>
                </a:solidFill>
                <a:latin typeface="DOST Sans Bold" pitchFamily="50" charset="-18"/>
              </a:rPr>
              <a:t>Tematická oblast strategických cílů Plánu 2027</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5" name="Text Box 10"/>
          <p:cNvSpPr txBox="1">
            <a:spLocks noChangeArrowheads="1"/>
          </p:cNvSpPr>
          <p:nvPr/>
        </p:nvSpPr>
        <p:spPr bwMode="auto">
          <a:xfrm>
            <a:off x="743194" y="2709007"/>
            <a:ext cx="7657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Bezpečnost</a:t>
            </a:r>
          </a:p>
        </p:txBody>
      </p:sp>
    </p:spTree>
    <p:extLst>
      <p:ext uri="{BB962C8B-B14F-4D97-AF65-F5344CB8AC3E}">
        <p14:creationId xmlns:p14="http://schemas.microsoft.com/office/powerpoint/2010/main" val="273876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SLUŽBY ASISTENTŮ PREVENCE KRIMINALITY PRO SOCIÁLNĚ VYLOUČENÉ LOKALITY (realizace)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b="1" dirty="0"/>
              <a:t>CÍL:</a:t>
            </a:r>
            <a:br>
              <a:rPr lang="cs-CZ" sz="1200" dirty="0"/>
            </a:br>
            <a:r>
              <a:rPr lang="cs-CZ" sz="1200" dirty="0"/>
              <a:t>Zastavení růstu a snížení sociálně patologických jevů, snížení míry kriminality, snížení počtu přestupků proti veřejnému pořádku, snížení sociálního napětí a zvýšení pocitu bezpečí v sociálně vyloučených lokalitách (SVL) ve městě Most prostřednictvím pokračování a rozvoje působení asistentů prevence kriminality v SVL v Mostě.</a:t>
            </a:r>
          </a:p>
          <a:p>
            <a:pPr eaLnBrk="1" hangingPunct="1">
              <a:spcBef>
                <a:spcPct val="50000"/>
              </a:spcBef>
              <a:buNone/>
            </a:pPr>
            <a:r>
              <a:rPr lang="cs-CZ" sz="1200" dirty="0"/>
              <a:t>Cílovou skupinou projektu jsou obyvatelé SVL ohrožení kriminalitou a sociálně patologickými jevy, a to jak v roli obětí, tak i pachatelů přestupků a trestné činnosti. </a:t>
            </a:r>
          </a:p>
          <a:p>
            <a:pPr eaLnBrk="1" hangingPunct="1">
              <a:spcBef>
                <a:spcPct val="50000"/>
              </a:spcBef>
              <a:buNone/>
            </a:pPr>
            <a:r>
              <a:rPr lang="cs-CZ" sz="1200" dirty="0"/>
              <a:t>Cílem je zaměstnat 12 osob z cílové skupiny jako asistenty prevence kriminality..</a:t>
            </a:r>
          </a:p>
          <a:p>
            <a:pPr eaLnBrk="1" hangingPunct="1">
              <a:spcBef>
                <a:spcPct val="50000"/>
              </a:spcBef>
              <a:buNone/>
            </a:pPr>
            <a:r>
              <a:rPr lang="cs-CZ" sz="1200" b="1" dirty="0"/>
              <a:t>TERMÍN:</a:t>
            </a:r>
            <a:br>
              <a:rPr lang="cs-CZ" sz="1200" dirty="0"/>
            </a:br>
            <a:r>
              <a:rPr lang="cs-CZ" sz="1200" dirty="0"/>
              <a:t>Předpokládaný termín zahájení: 02/2023</a:t>
            </a:r>
            <a:br>
              <a:rPr lang="cs-CZ" sz="1200" dirty="0"/>
            </a:br>
            <a:r>
              <a:rPr lang="cs-CZ" sz="1200" dirty="0"/>
              <a:t>Předpokládaný termín dokončení: 01/2026</a:t>
            </a:r>
          </a:p>
          <a:p>
            <a:pPr eaLnBrk="1" hangingPunct="1">
              <a:spcBef>
                <a:spcPct val="50000"/>
              </a:spcBef>
              <a:buNone/>
            </a:pPr>
            <a:r>
              <a:rPr lang="cs-CZ" sz="1200" b="1" dirty="0"/>
              <a:t>NÁKLADY:</a:t>
            </a:r>
            <a:br>
              <a:rPr lang="cs-CZ" sz="1200" dirty="0"/>
            </a:br>
            <a:r>
              <a:rPr lang="cs-CZ" sz="1200" dirty="0"/>
              <a:t>cca 15 mil. Kč (dotace cca 13,5 mil. Kč)</a:t>
            </a:r>
          </a:p>
          <a:p>
            <a:pPr eaLnBrk="1" hangingPunct="1">
              <a:spcBef>
                <a:spcPct val="50000"/>
              </a:spcBef>
              <a:buNone/>
            </a:pPr>
            <a:endParaRPr lang="cs-CZ" sz="1200" dirty="0"/>
          </a:p>
          <a:p>
            <a:pPr eaLnBrk="1" hangingPunct="1">
              <a:spcBef>
                <a:spcPct val="50000"/>
              </a:spcBef>
              <a:buNone/>
            </a:pPr>
            <a:endParaRPr lang="cs-CZ" altLang="cs-CZ" sz="1200" dirty="0">
              <a:latin typeface="Work Sans" pitchFamily="2" charset="-18"/>
            </a:endParaRPr>
          </a:p>
        </p:txBody>
      </p:sp>
      <p:pic>
        <p:nvPicPr>
          <p:cNvPr id="3074" name="Picture 2" descr="IMG_15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6719" y="1762368"/>
            <a:ext cx="3742460" cy="280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C:\Users\97efc413\AppData\Local\Microsoft\Windows\INetCache\Content.Word\0003.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8650" y="4000242"/>
            <a:ext cx="2204342" cy="1654600"/>
          </a:xfrm>
          <a:prstGeom prst="rect">
            <a:avLst/>
          </a:prstGeom>
          <a:noFill/>
          <a:ln>
            <a:noFill/>
          </a:ln>
        </p:spPr>
      </p:pic>
      <p:sp>
        <p:nvSpPr>
          <p:cNvPr id="11"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19</a:t>
            </a:r>
          </a:p>
        </p:txBody>
      </p:sp>
      <p:sp>
        <p:nvSpPr>
          <p:cNvPr id="10"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319747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54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43193" y="2050978"/>
            <a:ext cx="765761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500" b="1" dirty="0">
                <a:solidFill>
                  <a:schemeClr val="bg1"/>
                </a:solidFill>
                <a:latin typeface="DOST Sans Bold" pitchFamily="50" charset="-18"/>
              </a:rPr>
              <a:t>Tematická oblast strategických cílů Plánu 2027</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5" name="Text Box 10"/>
          <p:cNvSpPr txBox="1">
            <a:spLocks noChangeArrowheads="1"/>
          </p:cNvSpPr>
          <p:nvPr/>
        </p:nvSpPr>
        <p:spPr bwMode="auto">
          <a:xfrm>
            <a:off x="743194" y="2709007"/>
            <a:ext cx="7657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Sociální oblast a vzdělávání</a:t>
            </a:r>
          </a:p>
        </p:txBody>
      </p:sp>
    </p:spTree>
    <p:extLst>
      <p:ext uri="{BB962C8B-B14F-4D97-AF65-F5344CB8AC3E}">
        <p14:creationId xmlns:p14="http://schemas.microsoft.com/office/powerpoint/2010/main" val="347128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NÍZKOPRAHOVÉ CENTRUM V MOSTĚ </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(realizace)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Předmětem projektu je vznik nového Nízkoprahového zařízení pro děti a mládež ve věku 15 – 26 let umístěného na Tř. Budovatelů 2406, bl.99, 434 01 Most. Provozním záměrem jsou služby určeny pro muže a ženy ve věku 15 – 26 let. Zařízení má maximální kapacitu 30 uživatelů – tj. ve stejný okamžik se tam může nacházet až 30 uživatelů/klientů. Předpokládaný počet zaměstnanců je max. 5. </a:t>
            </a:r>
          </a:p>
          <a:p>
            <a:pPr eaLnBrk="1" hangingPunct="1">
              <a:spcBef>
                <a:spcPct val="50000"/>
              </a:spcBef>
              <a:buNone/>
            </a:pPr>
            <a:r>
              <a:rPr lang="cs-CZ" sz="1200" dirty="0"/>
              <a:t>Realizují se zde volnočasové aktivity – např. výtvarné aktivity, hudební aktivity, společenské hry. Dále vzdělávací aktivity – besedy, přednášky, individuální výuka. Probíhá zde sociální poradenství, individuální pohovory, výuka práce na PC, příprava do školy </a:t>
            </a:r>
            <a:br>
              <a:rPr lang="cs-CZ" sz="1200" dirty="0"/>
            </a:br>
            <a:r>
              <a:rPr lang="cs-CZ" sz="1200" dirty="0"/>
              <a:t>či pomoc s hledáním zaměstnání.</a:t>
            </a:r>
          </a:p>
          <a:p>
            <a:pPr eaLnBrk="1" hangingPunct="1">
              <a:spcBef>
                <a:spcPct val="50000"/>
              </a:spcBef>
              <a:buNone/>
            </a:pPr>
            <a:r>
              <a:rPr lang="cs-CZ" sz="1200" b="1" dirty="0"/>
              <a:t>TERMÍN:</a:t>
            </a:r>
            <a:br>
              <a:rPr lang="cs-CZ" sz="1200" dirty="0"/>
            </a:br>
            <a:r>
              <a:rPr lang="cs-CZ" sz="1200" dirty="0"/>
              <a:t>Předpokládaný termín zahájení: 01/2024</a:t>
            </a:r>
            <a:br>
              <a:rPr lang="cs-CZ" sz="1200" dirty="0"/>
            </a:br>
            <a:r>
              <a:rPr lang="cs-CZ" sz="1200" dirty="0"/>
              <a:t>Předpokládaný termín dokončení: 12/2024</a:t>
            </a:r>
          </a:p>
          <a:p>
            <a:pPr eaLnBrk="1" hangingPunct="1">
              <a:spcBef>
                <a:spcPct val="50000"/>
              </a:spcBef>
              <a:buNone/>
            </a:pPr>
            <a:r>
              <a:rPr lang="cs-CZ" sz="1200" b="1" dirty="0"/>
              <a:t>NÁKLADY:</a:t>
            </a:r>
            <a:br>
              <a:rPr lang="cs-CZ" sz="1200" dirty="0"/>
            </a:br>
            <a:r>
              <a:rPr lang="cs-CZ" sz="1200" dirty="0"/>
              <a:t>cca 7,5 mil. Kč (předpokládaná dotace cca 6,3 mil. Kč)</a:t>
            </a:r>
          </a:p>
          <a:p>
            <a:pPr eaLnBrk="1" hangingPunct="1">
              <a:spcBef>
                <a:spcPct val="50000"/>
              </a:spcBef>
              <a:buNone/>
            </a:pPr>
            <a:endParaRPr lang="cs-CZ" sz="1200" dirty="0"/>
          </a:p>
          <a:p>
            <a:pPr eaLnBrk="1" hangingPunct="1">
              <a:spcBef>
                <a:spcPct val="50000"/>
              </a:spcBef>
              <a:buNone/>
            </a:pPr>
            <a:endParaRPr lang="cs-CZ" altLang="cs-CZ" sz="1200" dirty="0">
              <a:latin typeface="Work Sans" pitchFamily="2" charset="-18"/>
            </a:endParaRPr>
          </a:p>
        </p:txBody>
      </p:sp>
      <p:pic>
        <p:nvPicPr>
          <p:cNvPr id="11" name="Obrázek 10"/>
          <p:cNvPicPr/>
          <p:nvPr/>
        </p:nvPicPr>
        <p:blipFill rotWithShape="1">
          <a:blip r:embed="rId3" cstate="screen">
            <a:extLst>
              <a:ext uri="{28A0092B-C50C-407E-A947-70E740481C1C}">
                <a14:useLocalDpi xmlns:a14="http://schemas.microsoft.com/office/drawing/2010/main"/>
              </a:ext>
            </a:extLst>
          </a:blip>
          <a:srcRect/>
          <a:stretch/>
        </p:blipFill>
        <p:spPr>
          <a:xfrm>
            <a:off x="4816718" y="1760166"/>
            <a:ext cx="3742460" cy="2767263"/>
          </a:xfrm>
          <a:prstGeom prst="rect">
            <a:avLst/>
          </a:prstGeom>
        </p:spPr>
      </p:pic>
      <p:pic>
        <p:nvPicPr>
          <p:cNvPr id="13" name="Obrázek 12"/>
          <p:cNvPicPr/>
          <p:nvPr/>
        </p:nvPicPr>
        <p:blipFill>
          <a:blip r:embed="rId4" cstate="screen">
            <a:extLst>
              <a:ext uri="{28A0092B-C50C-407E-A947-70E740481C1C}">
                <a14:useLocalDpi xmlns:a14="http://schemas.microsoft.com/office/drawing/2010/main"/>
              </a:ext>
            </a:extLst>
          </a:blip>
          <a:stretch>
            <a:fillRect/>
          </a:stretch>
        </p:blipFill>
        <p:spPr>
          <a:xfrm>
            <a:off x="5632829" y="3978359"/>
            <a:ext cx="2649521" cy="1760808"/>
          </a:xfrm>
          <a:prstGeom prst="rect">
            <a:avLst/>
          </a:prstGeom>
        </p:spPr>
      </p:pic>
      <p:sp>
        <p:nvSpPr>
          <p:cNvPr id="14"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21</a:t>
            </a:r>
          </a:p>
        </p:txBody>
      </p:sp>
      <p:sp>
        <p:nvSpPr>
          <p:cNvPr id="9"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393828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82064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BUDOVÁNÍ ODBORNÝCH UČEBEN</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1. ZŠ, 3. ZŠ, 4. ZŠ, 8. ZŠ, 10. ZŠ (realizace)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Projekt je zaměřen na základní školy v Mostě. Jeho předmětem je modernizace stávajících učeben, vybudování nových učeben, řešení bezbariérovosti </a:t>
            </a:r>
            <a:br>
              <a:rPr lang="cs-CZ" sz="1200" dirty="0"/>
            </a:br>
            <a:r>
              <a:rPr lang="cs-CZ" sz="1200" dirty="0"/>
              <a:t>a konektivity ve školách. Jako doplňková aktivita bude řešena modernizace školních hřišť, která budou sloužit jako zázemí pro komunitní aktivity při ZŠ a úprava zeleně v okolí škol. Jednotlivé učebny budou zrekonstruovány, příp. nově vybudovány, a vybaveny moderní technologií pro výuku odborných předmětů. </a:t>
            </a:r>
          </a:p>
          <a:p>
            <a:pPr eaLnBrk="1" hangingPunct="1">
              <a:spcBef>
                <a:spcPct val="50000"/>
              </a:spcBef>
              <a:buNone/>
            </a:pPr>
            <a:r>
              <a:rPr lang="cs-CZ" sz="1200" b="1" dirty="0"/>
              <a:t>CÍL:</a:t>
            </a:r>
            <a:br>
              <a:rPr lang="cs-CZ" sz="1200" dirty="0"/>
            </a:br>
            <a:r>
              <a:rPr lang="cs-CZ" sz="1200" dirty="0"/>
              <a:t>Celková modernizace prostor a vybavení učeben tak, aby vyhovovala moderním způsobům vzdělávání </a:t>
            </a:r>
            <a:br>
              <a:rPr lang="cs-CZ" sz="1200" dirty="0"/>
            </a:br>
            <a:r>
              <a:rPr lang="cs-CZ" sz="1200" dirty="0"/>
              <a:t>a napomohla žákům v lepším uplatnění při dalších stupních vzdělávání a posléze na trhu práce.</a:t>
            </a:r>
          </a:p>
          <a:p>
            <a:pPr eaLnBrk="1" hangingPunct="1">
              <a:spcBef>
                <a:spcPct val="50000"/>
              </a:spcBef>
              <a:buNone/>
            </a:pPr>
            <a:r>
              <a:rPr lang="cs-CZ" sz="1200" b="1" dirty="0"/>
              <a:t>TERMÍN:</a:t>
            </a:r>
            <a:br>
              <a:rPr lang="cs-CZ" sz="1200" dirty="0"/>
            </a:br>
            <a:r>
              <a:rPr lang="cs-CZ" sz="1200" dirty="0"/>
              <a:t>Předpokládaný termín zahájení: 06/2023</a:t>
            </a:r>
            <a:br>
              <a:rPr lang="cs-CZ" sz="1200" dirty="0"/>
            </a:br>
            <a:r>
              <a:rPr lang="cs-CZ" sz="1200" dirty="0"/>
              <a:t>Předpokládaný termín dokončení: 11/2024</a:t>
            </a:r>
          </a:p>
          <a:p>
            <a:pPr eaLnBrk="1" hangingPunct="1">
              <a:spcBef>
                <a:spcPct val="50000"/>
              </a:spcBef>
              <a:buNone/>
            </a:pPr>
            <a:r>
              <a:rPr lang="cs-CZ" sz="1200" b="1" dirty="0"/>
              <a:t>NÁKLADY:</a:t>
            </a:r>
            <a:br>
              <a:rPr lang="cs-CZ" sz="1200" dirty="0"/>
            </a:br>
            <a:r>
              <a:rPr lang="cs-CZ" sz="1200" dirty="0"/>
              <a:t>cca 185 mil. Kč (předpokládaná dotace cca 166 mil. Kč)</a:t>
            </a:r>
          </a:p>
          <a:p>
            <a:pPr eaLnBrk="1" hangingPunct="1">
              <a:spcBef>
                <a:spcPct val="50000"/>
              </a:spcBef>
              <a:buNone/>
            </a:pPr>
            <a:endParaRPr lang="cs-CZ" sz="1200" dirty="0"/>
          </a:p>
          <a:p>
            <a:pPr eaLnBrk="1" hangingPunct="1">
              <a:spcBef>
                <a:spcPct val="50000"/>
              </a:spcBef>
              <a:buNone/>
            </a:pPr>
            <a:endParaRPr lang="cs-CZ" altLang="cs-CZ" sz="1200" dirty="0">
              <a:latin typeface="Work Sans" pitchFamily="2" charset="-18"/>
            </a:endParaRPr>
          </a:p>
        </p:txBody>
      </p:sp>
      <p:pic>
        <p:nvPicPr>
          <p:cNvPr id="9" name="Obrázek 8"/>
          <p:cNvPicPr/>
          <p:nvPr/>
        </p:nvPicPr>
        <p:blipFill rotWithShape="1">
          <a:blip r:embed="rId3" cstate="screen">
            <a:extLst>
              <a:ext uri="{28A0092B-C50C-407E-A947-70E740481C1C}">
                <a14:useLocalDpi xmlns:a14="http://schemas.microsoft.com/office/drawing/2010/main"/>
              </a:ext>
            </a:extLst>
          </a:blip>
          <a:srcRect l="17168" r="9631"/>
          <a:stretch/>
        </p:blipFill>
        <p:spPr bwMode="auto">
          <a:xfrm>
            <a:off x="4865483" y="1760166"/>
            <a:ext cx="3693695" cy="2576089"/>
          </a:xfrm>
          <a:prstGeom prst="rect">
            <a:avLst/>
          </a:prstGeom>
          <a:noFill/>
          <a:ln>
            <a:noFill/>
          </a:ln>
        </p:spPr>
      </p:pic>
      <p:pic>
        <p:nvPicPr>
          <p:cNvPr id="15" name="Obrázek 14"/>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49587" y="3978359"/>
            <a:ext cx="2692921" cy="1394297"/>
          </a:xfrm>
          <a:prstGeom prst="rect">
            <a:avLst/>
          </a:prstGeom>
          <a:noFill/>
          <a:ln>
            <a:noFill/>
          </a:ln>
        </p:spPr>
      </p:pic>
      <p:sp>
        <p:nvSpPr>
          <p:cNvPr id="17"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22</a:t>
            </a:r>
          </a:p>
        </p:txBody>
      </p:sp>
      <p:sp>
        <p:nvSpPr>
          <p:cNvPr id="10"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229359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A54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43193" y="2050978"/>
            <a:ext cx="765761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500" b="1" dirty="0">
                <a:solidFill>
                  <a:schemeClr val="bg1"/>
                </a:solidFill>
                <a:latin typeface="DOST Sans Bold" pitchFamily="50" charset="-18"/>
              </a:rPr>
              <a:t>Tematická oblast strategických cílů Plánu 2027</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5" name="Text Box 10"/>
          <p:cNvSpPr txBox="1">
            <a:spLocks noChangeArrowheads="1"/>
          </p:cNvSpPr>
          <p:nvPr/>
        </p:nvSpPr>
        <p:spPr bwMode="auto">
          <a:xfrm>
            <a:off x="743194" y="2709007"/>
            <a:ext cx="7657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Podnikání</a:t>
            </a:r>
          </a:p>
        </p:txBody>
      </p:sp>
    </p:spTree>
    <p:extLst>
      <p:ext uri="{BB962C8B-B14F-4D97-AF65-F5344CB8AC3E}">
        <p14:creationId xmlns:p14="http://schemas.microsoft.com/office/powerpoint/2010/main" val="78433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ROZVOJOVÁ PLOCHA POD LAJSNÍKEM </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NERUŠÍCÍ VÝROBA A SLUŽBY (územní studie)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Požadavek na zpracování urbanistické studie vymezeného území vzešel z potřeby komplexního </a:t>
            </a:r>
            <a:br>
              <a:rPr lang="cs-CZ" sz="1200" dirty="0"/>
            </a:br>
            <a:r>
              <a:rPr lang="cs-CZ" sz="1200" dirty="0"/>
              <a:t>a vzájemně koordinovaného návrhu na využití jeho zastavitelných ploch. Cílem studie bylo prověřit </a:t>
            </a:r>
            <a:br>
              <a:rPr lang="cs-CZ" sz="1200" dirty="0"/>
            </a:br>
            <a:r>
              <a:rPr lang="cs-CZ" sz="1200" dirty="0"/>
              <a:t>a posoudit možnosti a navrhnout reálné řešení rozvojového území lokality Pod </a:t>
            </a:r>
            <a:r>
              <a:rPr lang="cs-CZ" sz="1200" dirty="0" err="1"/>
              <a:t>Lajsníkem</a:t>
            </a:r>
            <a:r>
              <a:rPr lang="cs-CZ" sz="1200" dirty="0"/>
              <a:t> pro umístění provozů/areálů nerušící výrobní činnosti a objektů občanského vybavení. Řešené území o rozloze </a:t>
            </a:r>
            <a:br>
              <a:rPr lang="cs-CZ" sz="1200" dirty="0"/>
            </a:br>
            <a:r>
              <a:rPr lang="cs-CZ" sz="1200" dirty="0"/>
              <a:t>cca 5,7 ha je vymezeno prostorem mezi ulicemi Pod </a:t>
            </a:r>
            <a:r>
              <a:rPr lang="cs-CZ" sz="1200" dirty="0" err="1"/>
              <a:t>Lajsníkem</a:t>
            </a:r>
            <a:r>
              <a:rPr lang="cs-CZ" sz="1200" dirty="0"/>
              <a:t>, </a:t>
            </a:r>
            <a:r>
              <a:rPr lang="cs-CZ" sz="1200" dirty="0" err="1"/>
              <a:t>Vtelenská</a:t>
            </a:r>
            <a:r>
              <a:rPr lang="cs-CZ" sz="1200" dirty="0"/>
              <a:t>, V Luhu a Okružní. Pozemky jsou ve vlastnictví statutárního města Mostu.  </a:t>
            </a:r>
          </a:p>
          <a:p>
            <a:pPr eaLnBrk="1" hangingPunct="1">
              <a:spcBef>
                <a:spcPct val="50000"/>
              </a:spcBef>
              <a:buNone/>
            </a:pPr>
            <a:r>
              <a:rPr lang="cs-CZ" sz="1200" b="1" dirty="0"/>
              <a:t>NÁKLADY:</a:t>
            </a:r>
            <a:br>
              <a:rPr lang="cs-CZ" sz="1200" dirty="0"/>
            </a:br>
            <a:r>
              <a:rPr lang="cs-CZ" sz="1200" dirty="0"/>
              <a:t>odhad nákladů přípravy lokality cca 72 mil. Kč</a:t>
            </a:r>
            <a:br>
              <a:rPr lang="cs-CZ" sz="1200" dirty="0"/>
            </a:br>
            <a:r>
              <a:rPr lang="cs-CZ" sz="1200" dirty="0"/>
              <a:t>(dopravně-technická obslužnost) </a:t>
            </a:r>
          </a:p>
          <a:p>
            <a:pPr eaLnBrk="1" hangingPunct="1">
              <a:spcBef>
                <a:spcPct val="50000"/>
              </a:spcBef>
              <a:buNone/>
            </a:pPr>
            <a:endParaRPr lang="cs-CZ" sz="1200" dirty="0"/>
          </a:p>
          <a:p>
            <a:pPr eaLnBrk="1" hangingPunct="1">
              <a:spcBef>
                <a:spcPct val="50000"/>
              </a:spcBef>
              <a:buNone/>
            </a:pPr>
            <a:endParaRPr lang="cs-CZ" altLang="cs-CZ" sz="1200" dirty="0">
              <a:latin typeface="Work Sans" pitchFamily="2" charset="-18"/>
            </a:endParaRPr>
          </a:p>
        </p:txBody>
      </p:sp>
      <p:sp>
        <p:nvSpPr>
          <p:cNvPr id="14"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24</a:t>
            </a:r>
          </a:p>
        </p:txBody>
      </p:sp>
      <p:sp>
        <p:nvSpPr>
          <p:cNvPr id="9"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pic>
        <p:nvPicPr>
          <p:cNvPr id="4" name="Obráze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861" y="1773238"/>
            <a:ext cx="3751318" cy="2699904"/>
          </a:xfrm>
          <a:prstGeom prst="rect">
            <a:avLst/>
          </a:prstGeom>
        </p:spPr>
      </p:pic>
      <p:pic>
        <p:nvPicPr>
          <p:cNvPr id="7" name="Obráze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1616" y="3997860"/>
            <a:ext cx="2337854" cy="1680736"/>
          </a:xfrm>
          <a:prstGeom prst="rect">
            <a:avLst/>
          </a:prstGeom>
        </p:spPr>
      </p:pic>
      <p:pic>
        <p:nvPicPr>
          <p:cNvPr id="10" name="Obrázek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8100" y="4341655"/>
            <a:ext cx="2790033" cy="2018801"/>
          </a:xfrm>
          <a:prstGeom prst="rect">
            <a:avLst/>
          </a:prstGeom>
        </p:spPr>
      </p:pic>
    </p:spTree>
    <p:extLst>
      <p:ext uri="{BB962C8B-B14F-4D97-AF65-F5344CB8AC3E}">
        <p14:creationId xmlns:p14="http://schemas.microsoft.com/office/powerpoint/2010/main" val="329814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COWORKING MOST – sdílená kancelář</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(realizace)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Statutární město Most v říjnu 2022 dokončilo a otevřelo nový prostor určený pro začínající podnikatele, </a:t>
            </a:r>
            <a:r>
              <a:rPr lang="cs-CZ" sz="1200" dirty="0" err="1"/>
              <a:t>startupisty</a:t>
            </a:r>
            <a:r>
              <a:rPr lang="cs-CZ" sz="1200" dirty="0"/>
              <a:t>, kreativce a osoby, které chtějí sdílet jedinečný prostor a stát se součástí silné komunity lidí </a:t>
            </a:r>
            <a:br>
              <a:rPr lang="cs-CZ" sz="1200" dirty="0"/>
            </a:br>
            <a:r>
              <a:rPr lang="cs-CZ" sz="1200" dirty="0"/>
              <a:t>s jasnou vizí a rozvíjet tak svůj podnikatelský záměr.</a:t>
            </a:r>
          </a:p>
          <a:p>
            <a:pPr eaLnBrk="1" hangingPunct="1">
              <a:spcBef>
                <a:spcPct val="50000"/>
              </a:spcBef>
              <a:buNone/>
            </a:pPr>
            <a:r>
              <a:rPr lang="cs-CZ" sz="1200" dirty="0"/>
              <a:t>V rámci provozu sdílené kanceláře jsou podporováni klienti z oblasti ICT, robotiky, biotechnologií, energetiky, nanotechnologií, chemického či kreativního průmyslu.</a:t>
            </a:r>
          </a:p>
          <a:p>
            <a:pPr eaLnBrk="1" hangingPunct="1">
              <a:spcBef>
                <a:spcPct val="50000"/>
              </a:spcBef>
              <a:buNone/>
            </a:pPr>
            <a:r>
              <a:rPr lang="cs-CZ" sz="1200" dirty="0"/>
              <a:t>Sdílená kancelář se nacházejí v Pasáži U Lva a její provozní doba je 24/7. </a:t>
            </a:r>
          </a:p>
          <a:p>
            <a:pPr eaLnBrk="1" hangingPunct="1">
              <a:spcBef>
                <a:spcPct val="50000"/>
              </a:spcBef>
              <a:buNone/>
            </a:pPr>
            <a:r>
              <a:rPr lang="cs-CZ" sz="1200" b="1" dirty="0"/>
              <a:t>TERMÍN:</a:t>
            </a:r>
            <a:br>
              <a:rPr lang="cs-CZ" sz="1200" dirty="0"/>
            </a:br>
            <a:r>
              <a:rPr lang="cs-CZ" sz="1200" dirty="0"/>
              <a:t>Termín zahájení: 05/2022</a:t>
            </a:r>
            <a:br>
              <a:rPr lang="cs-CZ" sz="1200" dirty="0"/>
            </a:br>
            <a:r>
              <a:rPr lang="cs-CZ" sz="1200" dirty="0"/>
              <a:t>Termín dokončení: 10/2022</a:t>
            </a:r>
          </a:p>
          <a:p>
            <a:pPr eaLnBrk="1" hangingPunct="1">
              <a:spcBef>
                <a:spcPct val="50000"/>
              </a:spcBef>
              <a:buNone/>
            </a:pPr>
            <a:r>
              <a:rPr lang="cs-CZ" sz="1200" b="1" dirty="0"/>
              <a:t>NÁKLADY:</a:t>
            </a:r>
            <a:br>
              <a:rPr lang="cs-CZ" sz="1200" dirty="0"/>
            </a:br>
            <a:r>
              <a:rPr lang="cs-CZ" sz="1200" dirty="0"/>
              <a:t>cca 2,2 mil. Kč</a:t>
            </a:r>
          </a:p>
          <a:p>
            <a:pPr eaLnBrk="1" hangingPunct="1">
              <a:spcBef>
                <a:spcPct val="50000"/>
              </a:spcBef>
              <a:buNone/>
            </a:pPr>
            <a:endParaRPr lang="cs-CZ" sz="1200" dirty="0"/>
          </a:p>
          <a:p>
            <a:pPr eaLnBrk="1" hangingPunct="1">
              <a:spcBef>
                <a:spcPct val="50000"/>
              </a:spcBef>
              <a:buNone/>
            </a:pPr>
            <a:endParaRPr lang="cs-CZ" altLang="cs-CZ" sz="1200" dirty="0">
              <a:latin typeface="Work Sans" pitchFamily="2" charset="-18"/>
            </a:endParaRPr>
          </a:p>
        </p:txBody>
      </p:sp>
      <p:pic>
        <p:nvPicPr>
          <p:cNvPr id="2" name="Obráze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4687" y="1777325"/>
            <a:ext cx="3740498" cy="2104138"/>
          </a:xfrm>
          <a:prstGeom prst="rect">
            <a:avLst/>
          </a:prstGeom>
        </p:spPr>
      </p:pic>
      <p:pic>
        <p:nvPicPr>
          <p:cNvPr id="3" name="Obráze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3289" y="3617870"/>
            <a:ext cx="2739061" cy="1540801"/>
          </a:xfrm>
          <a:prstGeom prst="rect">
            <a:avLst/>
          </a:prstGeom>
        </p:spPr>
      </p:pic>
      <p:sp>
        <p:nvSpPr>
          <p:cNvPr id="14"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25</a:t>
            </a:r>
          </a:p>
        </p:txBody>
      </p:sp>
      <p:sp>
        <p:nvSpPr>
          <p:cNvPr id="9"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18721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A54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43193" y="2050978"/>
            <a:ext cx="765761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500" b="1" dirty="0">
                <a:solidFill>
                  <a:schemeClr val="bg1"/>
                </a:solidFill>
                <a:latin typeface="DOST Sans Bold" pitchFamily="50" charset="-18"/>
              </a:rPr>
              <a:t>Tematická oblast strategických cílů Plánu 2027</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5" name="Text Box 10"/>
          <p:cNvSpPr txBox="1">
            <a:spLocks noChangeArrowheads="1"/>
          </p:cNvSpPr>
          <p:nvPr/>
        </p:nvSpPr>
        <p:spPr bwMode="auto">
          <a:xfrm>
            <a:off x="743194" y="2709007"/>
            <a:ext cx="765761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Informační a komunikační technologie města</a:t>
            </a:r>
          </a:p>
        </p:txBody>
      </p:sp>
    </p:spTree>
    <p:extLst>
      <p:ext uri="{BB962C8B-B14F-4D97-AF65-F5344CB8AC3E}">
        <p14:creationId xmlns:p14="http://schemas.microsoft.com/office/powerpoint/2010/main" val="96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54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43193" y="2050978"/>
            <a:ext cx="765761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500" b="1" dirty="0">
                <a:solidFill>
                  <a:schemeClr val="bg1"/>
                </a:solidFill>
                <a:latin typeface="DOST Sans Bold" pitchFamily="50" charset="-18"/>
              </a:rPr>
              <a:t>Tematická oblast strategických cílů Plánu 2027</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5" name="Text Box 10"/>
          <p:cNvSpPr txBox="1">
            <a:spLocks noChangeArrowheads="1"/>
          </p:cNvSpPr>
          <p:nvPr/>
        </p:nvSpPr>
        <p:spPr bwMode="auto">
          <a:xfrm>
            <a:off x="743194" y="2709007"/>
            <a:ext cx="7657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Doprava a udržitelná mobilita</a:t>
            </a:r>
          </a:p>
        </p:txBody>
      </p:sp>
    </p:spTree>
    <p:extLst>
      <p:ext uri="{BB962C8B-B14F-4D97-AF65-F5344CB8AC3E}">
        <p14:creationId xmlns:p14="http://schemas.microsoft.com/office/powerpoint/2010/main" val="146195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ZVÝŠENÍ KYBERNETICKÉ BEZPEČNOSTI STATUTÁRNÍHO MĚSTA MOST (realizace)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Cílem projektu je zvýšit zabezpečení informačních systémů města realizací vybraných technických opatření § 18, 19, 24, 25 a 27 dle vyhlášky č. 82/2018 Sb., o bezpečnostních opatřeních, kybernetických bezpečnostních incidentech, reaktivních opatřeních, náležitostech podání v oblasti kybernetické bezpečnosti a likvidaci dat (vyhláška o kybernetické bezpečnosti).</a:t>
            </a:r>
          </a:p>
          <a:p>
            <a:pPr eaLnBrk="1" hangingPunct="1">
              <a:spcBef>
                <a:spcPct val="50000"/>
              </a:spcBef>
              <a:buNone/>
            </a:pPr>
            <a:r>
              <a:rPr lang="cs-CZ" sz="1200" dirty="0"/>
              <a:t>Výše uvedená opatření budou napomáhat zvýšení odolnosti informačních systémů města proti kybernetickým hrozbám a doplní soubor opatření, které již byly zavedeny.</a:t>
            </a:r>
          </a:p>
          <a:p>
            <a:pPr eaLnBrk="1" hangingPunct="1">
              <a:spcBef>
                <a:spcPct val="50000"/>
              </a:spcBef>
              <a:buNone/>
            </a:pPr>
            <a:r>
              <a:rPr lang="cs-CZ" sz="1200" dirty="0"/>
              <a:t> </a:t>
            </a:r>
          </a:p>
          <a:p>
            <a:pPr eaLnBrk="1" hangingPunct="1">
              <a:spcBef>
                <a:spcPct val="50000"/>
              </a:spcBef>
              <a:buNone/>
            </a:pPr>
            <a:r>
              <a:rPr lang="cs-CZ" sz="1200" b="1" dirty="0"/>
              <a:t>TERMÍN:</a:t>
            </a:r>
            <a:br>
              <a:rPr lang="cs-CZ" sz="1200" dirty="0"/>
            </a:br>
            <a:r>
              <a:rPr lang="cs-CZ" sz="1200" dirty="0"/>
              <a:t>Termín zahájení: 05/2021</a:t>
            </a:r>
            <a:br>
              <a:rPr lang="cs-CZ" sz="1200" dirty="0"/>
            </a:br>
            <a:r>
              <a:rPr lang="cs-CZ" sz="1200" dirty="0"/>
              <a:t>Termín dokončení: 04/2025</a:t>
            </a:r>
          </a:p>
          <a:p>
            <a:pPr eaLnBrk="1" hangingPunct="1">
              <a:spcBef>
                <a:spcPct val="50000"/>
              </a:spcBef>
              <a:buNone/>
            </a:pPr>
            <a:r>
              <a:rPr lang="cs-CZ" sz="1200" b="1" dirty="0"/>
              <a:t>NÁKLADY:</a:t>
            </a:r>
            <a:br>
              <a:rPr lang="cs-CZ" sz="1200" dirty="0"/>
            </a:br>
            <a:r>
              <a:rPr lang="cs-CZ" sz="1200" dirty="0"/>
              <a:t>cca 31 mil. Kč (předpokládaná dotace cca 26 mil. Kč)</a:t>
            </a:r>
          </a:p>
          <a:p>
            <a:pPr eaLnBrk="1" hangingPunct="1">
              <a:spcBef>
                <a:spcPct val="50000"/>
              </a:spcBef>
              <a:buNone/>
            </a:pPr>
            <a:endParaRPr lang="cs-CZ" sz="1200" dirty="0"/>
          </a:p>
          <a:p>
            <a:pPr eaLnBrk="1" hangingPunct="1">
              <a:spcBef>
                <a:spcPct val="50000"/>
              </a:spcBef>
              <a:buNone/>
            </a:pPr>
            <a:endParaRPr lang="cs-CZ" altLang="cs-CZ" sz="1200" dirty="0">
              <a:latin typeface="Work Sans" pitchFamily="2" charset="-18"/>
            </a:endParaRPr>
          </a:p>
        </p:txBody>
      </p:sp>
      <p:pic>
        <p:nvPicPr>
          <p:cNvPr id="9" name="Obrázek 8"/>
          <p:cNvPicPr/>
          <p:nvPr/>
        </p:nvPicPr>
        <p:blipFill>
          <a:blip r:embed="rId3" cstate="screen">
            <a:extLst>
              <a:ext uri="{28A0092B-C50C-407E-A947-70E740481C1C}">
                <a14:useLocalDpi xmlns:a14="http://schemas.microsoft.com/office/drawing/2010/main"/>
              </a:ext>
            </a:extLst>
          </a:blip>
          <a:stretch>
            <a:fillRect/>
          </a:stretch>
        </p:blipFill>
        <p:spPr bwMode="auto">
          <a:xfrm>
            <a:off x="4804687" y="1777325"/>
            <a:ext cx="3754492" cy="2353919"/>
          </a:xfrm>
          <a:prstGeom prst="rect">
            <a:avLst/>
          </a:prstGeom>
          <a:noFill/>
          <a:ln>
            <a:noFill/>
          </a:ln>
        </p:spPr>
      </p:pic>
      <p:sp>
        <p:nvSpPr>
          <p:cNvPr id="11"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27</a:t>
            </a:r>
          </a:p>
        </p:txBody>
      </p:sp>
      <p:sp>
        <p:nvSpPr>
          <p:cNvPr id="10"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249830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ROZVOJ NEVEŘEJNÉ SÍŤOVÉ INFRASTRUKTURY VEŘEJNÉ SPRÁVY VE MĚSTĚ MOST (realizace)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Vybudování metropolitní sítě je jedním ze strategických cílů dle klíčového dokumentu Strategie ICT města Mostu pro období 2021-2026.</a:t>
            </a:r>
          </a:p>
          <a:p>
            <a:pPr eaLnBrk="1" hangingPunct="1">
              <a:spcBef>
                <a:spcPct val="50000"/>
              </a:spcBef>
              <a:buNone/>
            </a:pPr>
            <a:r>
              <a:rPr lang="cs-CZ" sz="1200" dirty="0"/>
              <a:t>Postupné budování metropolitní sítě statutárního města Mostu, připojování klíčových bodů zájmu je primárním cílem tohoto záměru. Metropolitní síť bude poskytovat vysokokapacitní datovou síť jak pro propojení v rámci privátní sítě města, tak rovněž připojení k internetu, které bude zajištěno pro organizace města centrálně.</a:t>
            </a:r>
          </a:p>
          <a:p>
            <a:pPr eaLnBrk="1" hangingPunct="1">
              <a:spcBef>
                <a:spcPct val="50000"/>
              </a:spcBef>
              <a:buNone/>
            </a:pPr>
            <a:r>
              <a:rPr lang="cs-CZ" sz="1200" dirty="0"/>
              <a:t>Body zahrnutými pro připojení do síťové infrastruktury jsou organizační složky města, jeho příspěvkové organizace a obecně prospěšné společnosti, obchodní společnosti, v nichž má město majetkovou účast </a:t>
            </a:r>
            <a:br>
              <a:rPr lang="cs-CZ" sz="1200" dirty="0"/>
            </a:br>
            <a:r>
              <a:rPr lang="cs-CZ" sz="1200" dirty="0"/>
              <a:t>a oblasti pro trávení volného času.</a:t>
            </a:r>
          </a:p>
          <a:p>
            <a:pPr eaLnBrk="1" hangingPunct="1">
              <a:spcBef>
                <a:spcPct val="50000"/>
              </a:spcBef>
              <a:buNone/>
            </a:pPr>
            <a:r>
              <a:rPr lang="cs-CZ" sz="1200" b="1" dirty="0"/>
              <a:t>TERMÍN:</a:t>
            </a:r>
            <a:br>
              <a:rPr lang="cs-CZ" sz="1200" dirty="0"/>
            </a:br>
            <a:r>
              <a:rPr lang="cs-CZ" sz="1200" dirty="0"/>
              <a:t>Předpokládaný termín zahájení: 05/2023</a:t>
            </a:r>
            <a:br>
              <a:rPr lang="cs-CZ" sz="1200" dirty="0"/>
            </a:br>
            <a:r>
              <a:rPr lang="cs-CZ" sz="1200" dirty="0"/>
              <a:t>Předpokládaný termín dokončení: 04/2028</a:t>
            </a:r>
          </a:p>
          <a:p>
            <a:pPr eaLnBrk="1" hangingPunct="1">
              <a:spcBef>
                <a:spcPct val="50000"/>
              </a:spcBef>
              <a:buNone/>
            </a:pPr>
            <a:r>
              <a:rPr lang="cs-CZ" sz="1200" b="1" dirty="0"/>
              <a:t>NÁKLADY:</a:t>
            </a:r>
            <a:br>
              <a:rPr lang="cs-CZ" sz="1200" dirty="0"/>
            </a:br>
            <a:r>
              <a:rPr lang="cs-CZ" sz="1200" dirty="0"/>
              <a:t>cca 92 mil. Kč (předpokládaná dotace cca 77 mil. Kč)</a:t>
            </a:r>
          </a:p>
          <a:p>
            <a:pPr eaLnBrk="1" hangingPunct="1">
              <a:spcBef>
                <a:spcPct val="50000"/>
              </a:spcBef>
              <a:buNone/>
            </a:pPr>
            <a:endParaRPr lang="cs-CZ" sz="1200" dirty="0"/>
          </a:p>
          <a:p>
            <a:pPr eaLnBrk="1" hangingPunct="1">
              <a:spcBef>
                <a:spcPct val="50000"/>
              </a:spcBef>
              <a:buNone/>
            </a:pPr>
            <a:endParaRPr lang="cs-CZ" altLang="cs-CZ" sz="1200" dirty="0">
              <a:latin typeface="Work Sans" pitchFamily="2" charset="-18"/>
            </a:endParaRPr>
          </a:p>
        </p:txBody>
      </p:sp>
      <p:sp>
        <p:nvSpPr>
          <p:cNvPr id="11"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28</a:t>
            </a:r>
          </a:p>
        </p:txBody>
      </p:sp>
      <p:sp>
        <p:nvSpPr>
          <p:cNvPr id="10"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pic>
        <p:nvPicPr>
          <p:cNvPr id="2" name="Obráze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4687" y="1773238"/>
            <a:ext cx="3754492" cy="2502994"/>
          </a:xfrm>
          <a:prstGeom prst="rect">
            <a:avLst/>
          </a:prstGeom>
        </p:spPr>
      </p:pic>
      <p:pic>
        <p:nvPicPr>
          <p:cNvPr id="4" name="Obráze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5250" y="4024525"/>
            <a:ext cx="2197100" cy="1507585"/>
          </a:xfrm>
          <a:prstGeom prst="rect">
            <a:avLst/>
          </a:prstGeom>
        </p:spPr>
      </p:pic>
    </p:spTree>
    <p:extLst>
      <p:ext uri="{BB962C8B-B14F-4D97-AF65-F5344CB8AC3E}">
        <p14:creationId xmlns:p14="http://schemas.microsoft.com/office/powerpoint/2010/main" val="312908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A54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43193" y="2050978"/>
            <a:ext cx="765761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500" b="1" dirty="0">
                <a:solidFill>
                  <a:schemeClr val="bg1"/>
                </a:solidFill>
                <a:latin typeface="DOST Sans Bold" pitchFamily="50" charset="-18"/>
              </a:rPr>
              <a:t>Tematická oblast strategických cílů Plánu 2027</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5" name="Text Box 10"/>
          <p:cNvSpPr txBox="1">
            <a:spLocks noChangeArrowheads="1"/>
          </p:cNvSpPr>
          <p:nvPr/>
        </p:nvSpPr>
        <p:spPr bwMode="auto">
          <a:xfrm>
            <a:off x="743194" y="2709007"/>
            <a:ext cx="76576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Image města a cestovní ruch</a:t>
            </a:r>
          </a:p>
        </p:txBody>
      </p:sp>
    </p:spTree>
    <p:extLst>
      <p:ext uri="{BB962C8B-B14F-4D97-AF65-F5344CB8AC3E}">
        <p14:creationId xmlns:p14="http://schemas.microsoft.com/office/powerpoint/2010/main" val="303335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KOMUNIKAČNÍ STRATEGIE A MANUÁL JEDNOTNÉHO VIZUÁLNÍHO STYLU MĚSTA MOST</a:t>
            </a:r>
          </a:p>
        </p:txBody>
      </p:sp>
      <p:pic>
        <p:nvPicPr>
          <p:cNvPr id="6" name="Obráze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Vedení města vnímalo pořízení nové vizuální identity jako velmi potřebné. Město nyní získává nástroj, který jistě dokáže </a:t>
            </a:r>
            <a:r>
              <a:rPr lang="cs-CZ" sz="1200" dirty="0" err="1"/>
              <a:t>Mostečany</a:t>
            </a:r>
            <a:r>
              <a:rPr lang="cs-CZ" sz="1200" dirty="0"/>
              <a:t> oslovit a který pomůže prezentovat Most jako moderní a atraktivní město.</a:t>
            </a:r>
          </a:p>
          <a:p>
            <a:pPr eaLnBrk="1" hangingPunct="1">
              <a:spcBef>
                <a:spcPct val="50000"/>
              </a:spcBef>
              <a:buNone/>
            </a:pPr>
            <a:r>
              <a:rPr lang="cs-CZ" sz="1200" dirty="0"/>
              <a:t>Součástí vizuálního stylu je systém grafických pruhů, které se umí jednoduše přizpůsobit konkrétnímu médiu. Pruhy znázorňují stylizované horizonty místní krajiny (paneláky, lesy, kopce, jezera atd.). Využití pro ně najdeme převážně na propagačních předmětech, </a:t>
            </a:r>
            <a:r>
              <a:rPr lang="cs-CZ" sz="1200" dirty="0" err="1"/>
              <a:t>merkantiliích</a:t>
            </a:r>
            <a:r>
              <a:rPr lang="cs-CZ" sz="1200" dirty="0"/>
              <a:t> nebo obecně tam, kde je vhodné doplnit typografickou část. </a:t>
            </a:r>
          </a:p>
          <a:p>
            <a:pPr eaLnBrk="1" hangingPunct="1">
              <a:spcBef>
                <a:spcPct val="50000"/>
              </a:spcBef>
              <a:buNone/>
            </a:pPr>
            <a:r>
              <a:rPr lang="cs-CZ" sz="1200" dirty="0"/>
              <a:t>Zvolená barevnost reflektuje jak historicky zažité modré tóny, tak zelenou barvu, která podtrhává fakt, že Most je jedno z nejzelenějších měst v zemi. </a:t>
            </a:r>
          </a:p>
          <a:p>
            <a:pPr eaLnBrk="1" hangingPunct="1">
              <a:spcBef>
                <a:spcPct val="50000"/>
              </a:spcBef>
              <a:buNone/>
            </a:pPr>
            <a:r>
              <a:rPr lang="cs-CZ" sz="1200" b="1" dirty="0"/>
              <a:t>TERMÍN:</a:t>
            </a:r>
            <a:br>
              <a:rPr lang="cs-CZ" sz="1200" dirty="0"/>
            </a:br>
            <a:r>
              <a:rPr lang="cs-CZ" sz="1200" dirty="0"/>
              <a:t>Termín zahájení: 06/2022</a:t>
            </a:r>
            <a:br>
              <a:rPr lang="cs-CZ" sz="1200" dirty="0"/>
            </a:br>
            <a:r>
              <a:rPr lang="cs-CZ" sz="1200" dirty="0"/>
              <a:t>Termín dokončení: 10/2022</a:t>
            </a:r>
          </a:p>
          <a:p>
            <a:pPr eaLnBrk="1" hangingPunct="1">
              <a:spcBef>
                <a:spcPct val="50000"/>
              </a:spcBef>
              <a:buNone/>
            </a:pPr>
            <a:r>
              <a:rPr lang="cs-CZ" sz="1200" b="1" dirty="0"/>
              <a:t>NÁKLADY:</a:t>
            </a:r>
            <a:br>
              <a:rPr lang="cs-CZ" sz="1200" dirty="0"/>
            </a:br>
            <a:r>
              <a:rPr lang="cs-CZ" sz="1200" dirty="0"/>
              <a:t>cca 500 tis. Kč</a:t>
            </a:r>
          </a:p>
          <a:p>
            <a:pPr eaLnBrk="1" hangingPunct="1">
              <a:spcBef>
                <a:spcPct val="50000"/>
              </a:spcBef>
              <a:buNone/>
            </a:pPr>
            <a:endParaRPr lang="cs-CZ" sz="1200" dirty="0"/>
          </a:p>
          <a:p>
            <a:pPr eaLnBrk="1" hangingPunct="1">
              <a:spcBef>
                <a:spcPct val="50000"/>
              </a:spcBef>
              <a:buNone/>
            </a:pPr>
            <a:endParaRPr lang="cs-CZ" altLang="cs-CZ" sz="1200" dirty="0">
              <a:latin typeface="Work Sans" pitchFamily="2" charset="-18"/>
            </a:endParaRPr>
          </a:p>
        </p:txBody>
      </p:sp>
      <p:pic>
        <p:nvPicPr>
          <p:cNvPr id="11" name="Obrázek 10"/>
          <p:cNvPicPr/>
          <p:nvPr/>
        </p:nvPicPr>
        <p:blipFill>
          <a:blip r:embed="rId4" cstate="screen">
            <a:extLst>
              <a:ext uri="{28A0092B-C50C-407E-A947-70E740481C1C}">
                <a14:useLocalDpi xmlns:a14="http://schemas.microsoft.com/office/drawing/2010/main"/>
              </a:ext>
            </a:extLst>
          </a:blip>
          <a:stretch>
            <a:fillRect/>
          </a:stretch>
        </p:blipFill>
        <p:spPr>
          <a:xfrm>
            <a:off x="4804687" y="1762368"/>
            <a:ext cx="3754492" cy="3809576"/>
          </a:xfrm>
          <a:prstGeom prst="rect">
            <a:avLst/>
          </a:prstGeom>
        </p:spPr>
      </p:pic>
      <p:sp>
        <p:nvSpPr>
          <p:cNvPr id="13"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30</a:t>
            </a:r>
          </a:p>
        </p:txBody>
      </p:sp>
      <p:sp>
        <p:nvSpPr>
          <p:cNvPr id="9"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49951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E5CC7"/>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624741" y="2002691"/>
            <a:ext cx="765761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Děkuji za</a:t>
            </a:r>
            <a:br>
              <a:rPr lang="cs-CZ" altLang="cs-CZ" sz="4000" b="1" dirty="0">
                <a:solidFill>
                  <a:schemeClr val="bg1"/>
                </a:solidFill>
                <a:latin typeface="DOST Sans Bold" pitchFamily="50" charset="-18"/>
              </a:rPr>
            </a:br>
            <a:r>
              <a:rPr lang="cs-CZ" altLang="cs-CZ" sz="4000" b="1" dirty="0">
                <a:solidFill>
                  <a:schemeClr val="bg1"/>
                </a:solidFill>
                <a:latin typeface="DOST Sans Bold" pitchFamily="50" charset="-18"/>
              </a:rPr>
              <a:t>pozornost!</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7" name="Text Box 10"/>
          <p:cNvSpPr txBox="1">
            <a:spLocks noChangeArrowheads="1"/>
          </p:cNvSpPr>
          <p:nvPr/>
        </p:nvSpPr>
        <p:spPr bwMode="auto">
          <a:xfrm>
            <a:off x="624740" y="5092129"/>
            <a:ext cx="165662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000" dirty="0">
                <a:solidFill>
                  <a:schemeClr val="bg1"/>
                </a:solidFill>
                <a:latin typeface="Work Sans" pitchFamily="2" charset="-18"/>
              </a:rPr>
              <a:t>Statutární město Most</a:t>
            </a:r>
            <a:br>
              <a:rPr lang="cs-CZ" altLang="cs-CZ" sz="1000" dirty="0">
                <a:solidFill>
                  <a:schemeClr val="bg1"/>
                </a:solidFill>
                <a:latin typeface="Work Sans" pitchFamily="2" charset="-18"/>
              </a:rPr>
            </a:br>
            <a:r>
              <a:rPr lang="cs-CZ" altLang="cs-CZ" sz="1000" dirty="0">
                <a:solidFill>
                  <a:schemeClr val="bg1"/>
                </a:solidFill>
                <a:latin typeface="Work Sans" pitchFamily="2" charset="-18"/>
              </a:rPr>
              <a:t>Radniční 1/2</a:t>
            </a:r>
            <a:br>
              <a:rPr lang="cs-CZ" altLang="cs-CZ" sz="1000" dirty="0">
                <a:solidFill>
                  <a:schemeClr val="bg1"/>
                </a:solidFill>
                <a:latin typeface="Work Sans" pitchFamily="2" charset="-18"/>
              </a:rPr>
            </a:br>
            <a:r>
              <a:rPr lang="cs-CZ" altLang="cs-CZ" sz="1000" dirty="0">
                <a:solidFill>
                  <a:schemeClr val="bg1"/>
                </a:solidFill>
                <a:latin typeface="Work Sans" pitchFamily="2" charset="-18"/>
              </a:rPr>
              <a:t>434 01 Most</a:t>
            </a:r>
            <a:br>
              <a:rPr lang="cs-CZ" altLang="cs-CZ" sz="1000" dirty="0">
                <a:solidFill>
                  <a:schemeClr val="bg1"/>
                </a:solidFill>
                <a:latin typeface="Work Sans" pitchFamily="2" charset="-18"/>
              </a:rPr>
            </a:br>
            <a:r>
              <a:rPr lang="cs-CZ" altLang="cs-CZ" sz="1000" dirty="0">
                <a:solidFill>
                  <a:schemeClr val="bg1"/>
                </a:solidFill>
                <a:latin typeface="Work Sans" pitchFamily="2" charset="-18"/>
              </a:rPr>
              <a:t>www.mesto-most.cz</a:t>
            </a:r>
          </a:p>
        </p:txBody>
      </p:sp>
      <p:sp>
        <p:nvSpPr>
          <p:cNvPr id="8" name="Text Box 10"/>
          <p:cNvSpPr txBox="1">
            <a:spLocks noChangeArrowheads="1"/>
          </p:cNvSpPr>
          <p:nvPr/>
        </p:nvSpPr>
        <p:spPr bwMode="auto">
          <a:xfrm>
            <a:off x="2487244" y="5095071"/>
            <a:ext cx="16566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000" dirty="0">
                <a:solidFill>
                  <a:schemeClr val="bg1"/>
                </a:solidFill>
                <a:latin typeface="Work Sans" pitchFamily="2" charset="-18"/>
              </a:rPr>
              <a:t>Ing. Marek Hrvol</a:t>
            </a:r>
            <a:br>
              <a:rPr lang="cs-CZ" altLang="cs-CZ" sz="1000" dirty="0">
                <a:solidFill>
                  <a:schemeClr val="bg1"/>
                </a:solidFill>
                <a:latin typeface="Work Sans" pitchFamily="2" charset="-18"/>
              </a:rPr>
            </a:br>
            <a:r>
              <a:rPr lang="cs-CZ" altLang="cs-CZ" sz="1000" dirty="0">
                <a:solidFill>
                  <a:schemeClr val="bg1"/>
                </a:solidFill>
                <a:latin typeface="Work Sans" pitchFamily="2" charset="-18"/>
              </a:rPr>
              <a:t>primátor města</a:t>
            </a:r>
          </a:p>
        </p:txBody>
      </p:sp>
      <p:sp>
        <p:nvSpPr>
          <p:cNvPr id="9" name="Text Box 10"/>
          <p:cNvSpPr txBox="1">
            <a:spLocks noChangeArrowheads="1"/>
          </p:cNvSpPr>
          <p:nvPr/>
        </p:nvSpPr>
        <p:spPr bwMode="auto">
          <a:xfrm>
            <a:off x="4349748" y="5092129"/>
            <a:ext cx="22356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000" dirty="0">
                <a:solidFill>
                  <a:schemeClr val="bg1"/>
                </a:solidFill>
                <a:latin typeface="Work Sans" pitchFamily="2" charset="-18"/>
              </a:rPr>
              <a:t>Tel.:    +420 476 448 281</a:t>
            </a:r>
            <a:br>
              <a:rPr lang="cs-CZ" altLang="cs-CZ" sz="1000" dirty="0">
                <a:solidFill>
                  <a:schemeClr val="bg1"/>
                </a:solidFill>
                <a:latin typeface="Work Sans" pitchFamily="2" charset="-18"/>
              </a:rPr>
            </a:br>
            <a:r>
              <a:rPr lang="cs-CZ" altLang="cs-CZ" sz="1000" dirty="0">
                <a:solidFill>
                  <a:schemeClr val="bg1"/>
                </a:solidFill>
                <a:latin typeface="Work Sans" pitchFamily="2" charset="-18"/>
              </a:rPr>
              <a:t>Marek.Hrvol@mesto-most.cz</a:t>
            </a:r>
          </a:p>
        </p:txBody>
      </p:sp>
    </p:spTree>
    <p:extLst>
      <p:ext uri="{BB962C8B-B14F-4D97-AF65-F5344CB8AC3E}">
        <p14:creationId xmlns:p14="http://schemas.microsoft.com/office/powerpoint/2010/main" val="193094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ROZŠÍŘENÍ PŘESTUPNÍHO TERMINÁLU </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U VLAKOVÉHO NÁDRAŽÍ (územní studie)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Předmětem projektu je modernizace stávajícího přestupního uzlu u vlakového nádraží v Mostě. Modernizace prostoru spočívá především ve zvýšení kapacity odstavných stání pro BUS a osobní automobily, dále v úpravě nástupních zastávek </a:t>
            </a:r>
            <a:br>
              <a:rPr lang="cs-CZ" sz="1200" dirty="0"/>
            </a:br>
            <a:r>
              <a:rPr lang="cs-CZ" sz="1200" dirty="0"/>
              <a:t>a výstavbě nového objektu zázemí řidičů. Záměr </a:t>
            </a:r>
            <a:br>
              <a:rPr lang="cs-CZ" sz="1200" dirty="0"/>
            </a:br>
            <a:r>
              <a:rPr lang="cs-CZ" sz="1200" dirty="0"/>
              <a:t>je koordinován s modernizací výpravní budovy vlakového nádraží. </a:t>
            </a:r>
          </a:p>
          <a:p>
            <a:pPr eaLnBrk="1" hangingPunct="1">
              <a:spcBef>
                <a:spcPct val="50000"/>
              </a:spcBef>
              <a:buNone/>
            </a:pPr>
            <a:r>
              <a:rPr lang="cs-CZ" sz="1200" b="1" dirty="0"/>
              <a:t>CÍL:</a:t>
            </a:r>
            <a:br>
              <a:rPr lang="cs-CZ" sz="1200" dirty="0"/>
            </a:br>
            <a:r>
              <a:rPr lang="cs-CZ" sz="1200" dirty="0"/>
              <a:t>Zlepšení funkčnosti a parametrů současného přestupního prostoru u vlakového nádraží v Mostě. Projekt řeší výrazné zvýšení kapacity odstavných ploch pro autobusy, aby se zvýšila atraktivita pro dopravce regionálních i dálkových linek využívat tento přestupní uzel. Zároveň nabízí zvýšení kapacity parkoviště osobních aut v systému P+R pro cestující využívající autobusy a vlaky.</a:t>
            </a:r>
          </a:p>
          <a:p>
            <a:pPr eaLnBrk="1" hangingPunct="1">
              <a:spcBef>
                <a:spcPct val="50000"/>
              </a:spcBef>
              <a:buNone/>
            </a:pPr>
            <a:r>
              <a:rPr lang="cs-CZ" sz="1200" b="1" dirty="0"/>
              <a:t>TERMÍN:</a:t>
            </a:r>
            <a:br>
              <a:rPr lang="cs-CZ" sz="1200" dirty="0"/>
            </a:br>
            <a:r>
              <a:rPr lang="cs-CZ" sz="1200" dirty="0"/>
              <a:t>Předpokládaný termín zahájení: 10/2023</a:t>
            </a:r>
            <a:br>
              <a:rPr lang="cs-CZ" sz="1200" dirty="0"/>
            </a:br>
            <a:r>
              <a:rPr lang="cs-CZ" sz="1200" dirty="0"/>
              <a:t>Předpokládaný termín dokončení: 06/2025</a:t>
            </a:r>
          </a:p>
          <a:p>
            <a:pPr eaLnBrk="1" hangingPunct="1">
              <a:spcBef>
                <a:spcPct val="50000"/>
              </a:spcBef>
              <a:buNone/>
            </a:pPr>
            <a:endParaRPr lang="cs-CZ" altLang="cs-CZ" sz="1200" dirty="0">
              <a:latin typeface="Work Sans" pitchFamily="2" charset="-18"/>
            </a:endParaRPr>
          </a:p>
        </p:txBody>
      </p:sp>
      <p:pic>
        <p:nvPicPr>
          <p:cNvPr id="1026" name="Picture 2" descr="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6719" y="1762368"/>
            <a:ext cx="3742460" cy="334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3</a:t>
            </a:r>
          </a:p>
        </p:txBody>
      </p:sp>
    </p:spTree>
    <p:extLst>
      <p:ext uri="{BB962C8B-B14F-4D97-AF65-F5344CB8AC3E}">
        <p14:creationId xmlns:p14="http://schemas.microsoft.com/office/powerpoint/2010/main" val="13197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PARKOVACÍ NÁSTAVBA UL. FR. KMOCHA</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(architektonická studie)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433210" y="1762369"/>
            <a:ext cx="394726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dirty="0"/>
              <a:t>Sídliště „Pod </a:t>
            </a:r>
            <a:r>
              <a:rPr lang="cs-CZ" sz="1200" dirty="0" err="1"/>
              <a:t>Lajsníkem</a:t>
            </a:r>
            <a:r>
              <a:rPr lang="cs-CZ" sz="1200" dirty="0"/>
              <a:t>“ se potýká s nedostatkem parkovacích míst s ohledem na stále rostoucí počet osobních vozů obyvatel sídliště. Jako jedno </a:t>
            </a:r>
            <a:br>
              <a:rPr lang="cs-CZ" sz="1200" dirty="0"/>
            </a:br>
            <a:r>
              <a:rPr lang="cs-CZ" sz="1200" dirty="0"/>
              <a:t>z efektivních řešení problematiky je využití parkovacích nástaveb stávajících parkovacích ploch. </a:t>
            </a:r>
          </a:p>
          <a:p>
            <a:pPr eaLnBrk="1" hangingPunct="1">
              <a:spcBef>
                <a:spcPct val="50000"/>
              </a:spcBef>
              <a:buNone/>
            </a:pPr>
            <a:r>
              <a:rPr lang="cs-CZ" sz="1200" dirty="0"/>
              <a:t>Oproti klasickým patrovým parkovacím objektům se snaží město využít potenciál přirozeného převýšení okolního terénu pro maximální využití parkovací plochy.</a:t>
            </a:r>
          </a:p>
          <a:p>
            <a:pPr eaLnBrk="1" hangingPunct="1">
              <a:spcBef>
                <a:spcPct val="50000"/>
              </a:spcBef>
              <a:buNone/>
            </a:pPr>
            <a:r>
              <a:rPr lang="cs-CZ" sz="1200" dirty="0"/>
              <a:t>Aktuálně je prověřována možnost obdobného řešení </a:t>
            </a:r>
            <a:br>
              <a:rPr lang="cs-CZ" sz="1200" dirty="0"/>
            </a:br>
            <a:r>
              <a:rPr lang="cs-CZ" sz="1200" dirty="0"/>
              <a:t>i v jiných lokalitách města (ul. Topolová, Okružní).</a:t>
            </a:r>
          </a:p>
          <a:p>
            <a:pPr eaLnBrk="1" hangingPunct="1">
              <a:spcBef>
                <a:spcPct val="50000"/>
              </a:spcBef>
              <a:buNone/>
            </a:pPr>
            <a:r>
              <a:rPr lang="cs-CZ" sz="1200" b="1" dirty="0"/>
              <a:t>CÍL:</a:t>
            </a:r>
            <a:br>
              <a:rPr lang="cs-CZ" sz="1200" dirty="0"/>
            </a:br>
            <a:r>
              <a:rPr lang="cs-CZ" sz="1200" dirty="0"/>
              <a:t>Zvýšit počet dostupných parkovacích míst v lokalitě. Aktuálně navržené řešení zvýší kapacitu 1 parkoviště </a:t>
            </a:r>
            <a:br>
              <a:rPr lang="cs-CZ" sz="1200" dirty="0"/>
            </a:br>
            <a:r>
              <a:rPr lang="cs-CZ" sz="1200" dirty="0"/>
              <a:t>z původních 53 stání na 118. </a:t>
            </a:r>
          </a:p>
        </p:txBody>
      </p:sp>
      <p:sp>
        <p:nvSpPr>
          <p:cNvPr id="12"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
        <p:nvSpPr>
          <p:cNvPr id="14"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4</a:t>
            </a:r>
          </a:p>
        </p:txBody>
      </p:sp>
      <p:pic>
        <p:nvPicPr>
          <p:cNvPr id="2" name="Obráze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6720" y="1762369"/>
            <a:ext cx="3742460" cy="2827904"/>
          </a:xfrm>
          <a:prstGeom prst="rect">
            <a:avLst/>
          </a:prstGeom>
        </p:spPr>
      </p:pic>
      <p:pic>
        <p:nvPicPr>
          <p:cNvPr id="3" name="Obráze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58973" y="4005822"/>
            <a:ext cx="2826036" cy="1718155"/>
          </a:xfrm>
          <a:prstGeom prst="rect">
            <a:avLst/>
          </a:prstGeom>
        </p:spPr>
      </p:pic>
    </p:spTree>
    <p:extLst>
      <p:ext uri="{BB962C8B-B14F-4D97-AF65-F5344CB8AC3E}">
        <p14:creationId xmlns:p14="http://schemas.microsoft.com/office/powerpoint/2010/main" val="64897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624739" y="765906"/>
            <a:ext cx="76576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DALŠÍ PROJEKTY V DOPRAVĚ:</a:t>
            </a:r>
          </a:p>
        </p:txBody>
      </p:sp>
      <p:sp>
        <p:nvSpPr>
          <p:cNvPr id="3" name="Text Box 10"/>
          <p:cNvSpPr txBox="1">
            <a:spLocks noChangeArrowheads="1"/>
          </p:cNvSpPr>
          <p:nvPr/>
        </p:nvSpPr>
        <p:spPr bwMode="auto">
          <a:xfrm>
            <a:off x="630916" y="1595553"/>
            <a:ext cx="6103516" cy="256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171450" indent="-171450" eaLnBrk="1" hangingPunct="1">
              <a:spcBef>
                <a:spcPct val="50000"/>
              </a:spcBef>
              <a:buFont typeface="Arial" panose="020B0604020202020204" pitchFamily="34" charset="0"/>
              <a:buChar char="•"/>
            </a:pPr>
            <a:r>
              <a:rPr lang="cs-CZ" sz="1400" dirty="0"/>
              <a:t>Dynamicky řízené křižovatky na třídě Budovatelů</a:t>
            </a:r>
          </a:p>
          <a:p>
            <a:pPr marL="171450" indent="-171450" eaLnBrk="1" hangingPunct="1">
              <a:spcBef>
                <a:spcPct val="50000"/>
              </a:spcBef>
              <a:buFont typeface="Arial" panose="020B0604020202020204" pitchFamily="34" charset="0"/>
              <a:buChar char="•"/>
            </a:pPr>
            <a:r>
              <a:rPr lang="cs-CZ" sz="1400" dirty="0"/>
              <a:t>Zpracování „cyklogenerelu“ v rámci ORP Most</a:t>
            </a:r>
          </a:p>
          <a:p>
            <a:pPr marL="171450" indent="-171450" eaLnBrk="1" hangingPunct="1">
              <a:spcBef>
                <a:spcPct val="50000"/>
              </a:spcBef>
              <a:buFont typeface="Arial" panose="020B0604020202020204" pitchFamily="34" charset="0"/>
              <a:buChar char="•"/>
            </a:pPr>
            <a:r>
              <a:rPr lang="cs-CZ" sz="1400" dirty="0"/>
              <a:t>Koncepce veřejné dopravy</a:t>
            </a:r>
          </a:p>
          <a:p>
            <a:pPr marL="171450" indent="-171450" eaLnBrk="1" hangingPunct="1">
              <a:spcBef>
                <a:spcPct val="50000"/>
              </a:spcBef>
              <a:buFont typeface="Arial" panose="020B0604020202020204" pitchFamily="34" charset="0"/>
              <a:buChar char="•"/>
            </a:pPr>
            <a:r>
              <a:rPr lang="cs-CZ" sz="1400" dirty="0"/>
              <a:t>Pokračování v rekonstrukci autobusových zastávek</a:t>
            </a:r>
          </a:p>
          <a:p>
            <a:pPr marL="171450" indent="-171450" eaLnBrk="1" hangingPunct="1">
              <a:spcBef>
                <a:spcPct val="50000"/>
              </a:spcBef>
              <a:buFont typeface="Arial" panose="020B0604020202020204" pitchFamily="34" charset="0"/>
              <a:buChar char="•"/>
            </a:pPr>
            <a:r>
              <a:rPr lang="cs-CZ" sz="1400" dirty="0"/>
              <a:t>Pokračování v koncepčně řízených rekonstrukcích přechodů pro chodce </a:t>
            </a:r>
          </a:p>
          <a:p>
            <a:pPr marL="171450" indent="-171450" eaLnBrk="1" hangingPunct="1">
              <a:spcBef>
                <a:spcPct val="50000"/>
              </a:spcBef>
              <a:buFont typeface="Arial" panose="020B0604020202020204" pitchFamily="34" charset="0"/>
              <a:buChar char="•"/>
            </a:pPr>
            <a:r>
              <a:rPr lang="cs-CZ" sz="1400" dirty="0"/>
              <a:t>Priority v rámci plánu udržitelné městské mobility</a:t>
            </a:r>
          </a:p>
          <a:p>
            <a:pPr marL="171450" indent="-171450" eaLnBrk="1" hangingPunct="1">
              <a:spcBef>
                <a:spcPct val="50000"/>
              </a:spcBef>
              <a:buFont typeface="Arial" panose="020B0604020202020204" pitchFamily="34" charset="0"/>
              <a:buChar char="•"/>
            </a:pPr>
            <a:r>
              <a:rPr lang="cs-CZ" sz="1400" dirty="0"/>
              <a:t>Zpracování strategie Dopravního podniku měst Mostu a Litvínova, a.s.</a:t>
            </a:r>
          </a:p>
          <a:p>
            <a:pPr marL="171450" indent="-171450" eaLnBrk="1" hangingPunct="1">
              <a:spcBef>
                <a:spcPct val="50000"/>
              </a:spcBef>
              <a:buFont typeface="Arial" panose="020B0604020202020204" pitchFamily="34" charset="0"/>
              <a:buChar char="•"/>
            </a:pPr>
            <a:endParaRPr lang="cs-CZ" sz="1400" dirty="0"/>
          </a:p>
        </p:txBody>
      </p:sp>
      <p:pic>
        <p:nvPicPr>
          <p:cNvPr id="4" name="Obráze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5"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
        <p:nvSpPr>
          <p:cNvPr id="6"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5</a:t>
            </a:r>
          </a:p>
        </p:txBody>
      </p:sp>
    </p:spTree>
    <p:extLst>
      <p:ext uri="{BB962C8B-B14F-4D97-AF65-F5344CB8AC3E}">
        <p14:creationId xmlns:p14="http://schemas.microsoft.com/office/powerpoint/2010/main" val="2837101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541"/>
        </a:solidFill>
        <a:effectLst/>
      </p:bgPr>
    </p:bg>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743193" y="2050978"/>
            <a:ext cx="765761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500" b="1" dirty="0">
                <a:solidFill>
                  <a:schemeClr val="bg1"/>
                </a:solidFill>
                <a:latin typeface="DOST Sans Bold" pitchFamily="50" charset="-18"/>
              </a:rPr>
              <a:t>Tematická oblast strategických cílů Plánu 2027</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436" y="6070778"/>
            <a:ext cx="1802159" cy="379736"/>
          </a:xfrm>
          <a:prstGeom prst="rect">
            <a:avLst/>
          </a:prstGeom>
        </p:spPr>
      </p:pic>
      <p:sp>
        <p:nvSpPr>
          <p:cNvPr id="5" name="Text Box 10"/>
          <p:cNvSpPr txBox="1">
            <a:spLocks noChangeArrowheads="1"/>
          </p:cNvSpPr>
          <p:nvPr/>
        </p:nvSpPr>
        <p:spPr bwMode="auto">
          <a:xfrm>
            <a:off x="743194" y="2709007"/>
            <a:ext cx="765761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4000" b="1" dirty="0">
                <a:solidFill>
                  <a:schemeClr val="bg1"/>
                </a:solidFill>
                <a:latin typeface="DOST Sans Bold" pitchFamily="50" charset="-18"/>
              </a:rPr>
              <a:t>Kvalita života, architektura, urbanismus a revitalizace veřejných prostor</a:t>
            </a:r>
          </a:p>
        </p:txBody>
      </p:sp>
    </p:spTree>
    <p:extLst>
      <p:ext uri="{BB962C8B-B14F-4D97-AF65-F5344CB8AC3E}">
        <p14:creationId xmlns:p14="http://schemas.microsoft.com/office/powerpoint/2010/main" val="383355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JEZERO MOST </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(územní studie)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14"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7</a:t>
            </a:r>
          </a:p>
        </p:txBody>
      </p:sp>
      <p:graphicFrame>
        <p:nvGraphicFramePr>
          <p:cNvPr id="3" name="Objekt 2"/>
          <p:cNvGraphicFramePr>
            <a:graphicFrameLocks noChangeAspect="1"/>
          </p:cNvGraphicFramePr>
          <p:nvPr>
            <p:extLst>
              <p:ext uri="{D42A27DB-BD31-4B8C-83A1-F6EECF244321}">
                <p14:modId xmlns:p14="http://schemas.microsoft.com/office/powerpoint/2010/main" val="2923686041"/>
              </p:ext>
            </p:extLst>
          </p:nvPr>
        </p:nvGraphicFramePr>
        <p:xfrm>
          <a:off x="474029" y="1709540"/>
          <a:ext cx="8195942" cy="4142792"/>
        </p:xfrm>
        <a:graphic>
          <a:graphicData uri="http://schemas.openxmlformats.org/presentationml/2006/ole">
            <mc:AlternateContent xmlns:mc="http://schemas.openxmlformats.org/markup-compatibility/2006">
              <mc:Choice xmlns:v="urn:schemas-microsoft-com:vml" Requires="v">
                <p:oleObj name="PHOTO-PAINT" r:id="rId3" imgW="14906520" imgH="7534080" progId="CorelPHOTOPAINT.Image.17">
                  <p:embed/>
                </p:oleObj>
              </mc:Choice>
              <mc:Fallback>
                <p:oleObj name="PHOTO-PAINT" r:id="rId3" imgW="14906520" imgH="7534080" progId="CorelPHOTOPAINT.Image.17">
                  <p:embed/>
                  <p:pic>
                    <p:nvPicPr>
                      <p:cNvPr id="0" name=""/>
                      <p:cNvPicPr/>
                      <p:nvPr/>
                    </p:nvPicPr>
                    <p:blipFill>
                      <a:blip r:embed="rId4"/>
                      <a:stretch>
                        <a:fillRect/>
                      </a:stretch>
                    </p:blipFill>
                    <p:spPr>
                      <a:xfrm>
                        <a:off x="474029" y="1709540"/>
                        <a:ext cx="8195942" cy="4142792"/>
                      </a:xfrm>
                      <a:prstGeom prst="rect">
                        <a:avLst/>
                      </a:prstGeom>
                    </p:spPr>
                  </p:pic>
                </p:oleObj>
              </mc:Fallback>
            </mc:AlternateContent>
          </a:graphicData>
        </a:graphic>
      </p:graphicFrame>
      <p:sp>
        <p:nvSpPr>
          <p:cNvPr id="9"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221137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624739" y="765906"/>
            <a:ext cx="76576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olidFill>
                  <a:srgbClr val="3E5CC7"/>
                </a:solidFill>
                <a:latin typeface="Work Sans" pitchFamily="2" charset="-18"/>
              </a:rPr>
              <a:t>JEZERO MOST </a:t>
            </a:r>
            <a:br>
              <a:rPr lang="cs-CZ" altLang="cs-CZ" sz="2400" b="1" dirty="0">
                <a:solidFill>
                  <a:srgbClr val="3E5CC7"/>
                </a:solidFill>
                <a:latin typeface="Work Sans" pitchFamily="2" charset="-18"/>
              </a:rPr>
            </a:br>
            <a:r>
              <a:rPr lang="cs-CZ" altLang="cs-CZ" sz="2400" b="1" dirty="0">
                <a:solidFill>
                  <a:srgbClr val="3E5CC7"/>
                </a:solidFill>
                <a:latin typeface="Work Sans" pitchFamily="2" charset="-18"/>
              </a:rPr>
              <a:t>(územní studie)</a:t>
            </a:r>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0853" y="6271762"/>
            <a:ext cx="848326" cy="178752"/>
          </a:xfrm>
          <a:prstGeom prst="rect">
            <a:avLst/>
          </a:prstGeom>
        </p:spPr>
      </p:pic>
      <p:sp>
        <p:nvSpPr>
          <p:cNvPr id="8" name="Text Box 10"/>
          <p:cNvSpPr txBox="1">
            <a:spLocks noChangeArrowheads="1"/>
          </p:cNvSpPr>
          <p:nvPr/>
        </p:nvSpPr>
        <p:spPr bwMode="auto">
          <a:xfrm>
            <a:off x="624740" y="1762368"/>
            <a:ext cx="3947260"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sz="1200" b="1" dirty="0"/>
              <a:t>CÍL:</a:t>
            </a:r>
            <a:br>
              <a:rPr lang="cs-CZ" sz="1200" dirty="0"/>
            </a:br>
            <a:r>
              <a:rPr lang="cs-CZ" sz="1200" dirty="0"/>
              <a:t>Cílem studie je nalézt podobu urbanistické struktury </a:t>
            </a:r>
            <a:br>
              <a:rPr lang="cs-CZ" sz="1200" dirty="0"/>
            </a:br>
            <a:r>
              <a:rPr lang="cs-CZ" sz="1200" dirty="0"/>
              <a:t>v území s ohledem na jasné definování krajinného zázemí, veřejných prostranství a veřejný zájem města tak, aby území mohlo být dále rozvíjeno městem </a:t>
            </a:r>
            <a:br>
              <a:rPr lang="cs-CZ" sz="1200" dirty="0"/>
            </a:br>
            <a:r>
              <a:rPr lang="cs-CZ" sz="1200" dirty="0"/>
              <a:t>a soukromými vlastníky za jednoznačných podmínek </a:t>
            </a:r>
            <a:br>
              <a:rPr lang="cs-CZ" sz="1200" dirty="0"/>
            </a:br>
            <a:r>
              <a:rPr lang="cs-CZ" sz="1200" dirty="0"/>
              <a:t>a srozumitelné koncepce. </a:t>
            </a:r>
          </a:p>
          <a:p>
            <a:pPr eaLnBrk="1" hangingPunct="1">
              <a:spcBef>
                <a:spcPct val="50000"/>
              </a:spcBef>
              <a:buNone/>
            </a:pPr>
            <a:r>
              <a:rPr lang="cs-CZ" sz="1200" dirty="0"/>
              <a:t>Nová výstavba má za cíl vytvořit multifunkční městskou část na principech 15-timinutového města. Jedná se </a:t>
            </a:r>
            <a:br>
              <a:rPr lang="cs-CZ" sz="1200" dirty="0"/>
            </a:br>
            <a:r>
              <a:rPr lang="cs-CZ" sz="1200" dirty="0"/>
              <a:t>o koncepci založenou na hierarchizaci vybavenosti </a:t>
            </a:r>
            <a:br>
              <a:rPr lang="cs-CZ" sz="1200" dirty="0"/>
            </a:br>
            <a:r>
              <a:rPr lang="cs-CZ" sz="1200" dirty="0"/>
              <a:t>od základní po vyšší spojenou s dobrou dopravní obslužností. To znamená, že v docházkové vzdálenosti jsou umístěny školky a obchodní vybavenost, školy </a:t>
            </a:r>
            <a:br>
              <a:rPr lang="cs-CZ" sz="1200" dirty="0"/>
            </a:br>
            <a:r>
              <a:rPr lang="cs-CZ" sz="1200" dirty="0"/>
              <a:t>a kulturní instituce jsou pak umisťovány s ohledem </a:t>
            </a:r>
            <a:br>
              <a:rPr lang="cs-CZ" sz="1200" dirty="0"/>
            </a:br>
            <a:r>
              <a:rPr lang="cs-CZ" sz="1200" dirty="0"/>
              <a:t>na řešenou část města i s ohledem na koncepci občanské vybavenosti.</a:t>
            </a:r>
          </a:p>
          <a:p>
            <a:pPr eaLnBrk="1" hangingPunct="1">
              <a:spcBef>
                <a:spcPct val="50000"/>
              </a:spcBef>
              <a:buNone/>
            </a:pPr>
            <a:r>
              <a:rPr lang="cs-CZ" sz="1200" dirty="0"/>
              <a:t>V západní části území je navržena lokalita pro výstavbu rodinných domů. Značnou část území zaujímají parkové plochy, které svým pěším propojením vedou </a:t>
            </a:r>
            <a:br>
              <a:rPr lang="cs-CZ" sz="1200" dirty="0"/>
            </a:br>
            <a:r>
              <a:rPr lang="cs-CZ" sz="1200" dirty="0"/>
              <a:t>k jezeru Most, kde se už nyní nachází vedle pláží </a:t>
            </a:r>
            <a:br>
              <a:rPr lang="cs-CZ" sz="1200" dirty="0"/>
            </a:br>
            <a:r>
              <a:rPr lang="cs-CZ" sz="1200" dirty="0"/>
              <a:t>i občanská vybavenost.</a:t>
            </a:r>
          </a:p>
          <a:p>
            <a:pPr eaLnBrk="1" hangingPunct="1">
              <a:spcBef>
                <a:spcPct val="50000"/>
              </a:spcBef>
              <a:buNone/>
            </a:pPr>
            <a:endParaRPr lang="cs-CZ" altLang="cs-CZ" sz="1200" dirty="0">
              <a:latin typeface="Work Sans" pitchFamily="2" charset="-18"/>
            </a:endParaRPr>
          </a:p>
        </p:txBody>
      </p:sp>
      <p:sp>
        <p:nvSpPr>
          <p:cNvPr id="14" name="Text Box 10"/>
          <p:cNvSpPr txBox="1">
            <a:spLocks noChangeArrowheads="1"/>
          </p:cNvSpPr>
          <p:nvPr/>
        </p:nvSpPr>
        <p:spPr bwMode="auto">
          <a:xfrm>
            <a:off x="624739" y="6230333"/>
            <a:ext cx="39516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8</a:t>
            </a:r>
          </a:p>
        </p:txBody>
      </p:sp>
      <p:graphicFrame>
        <p:nvGraphicFramePr>
          <p:cNvPr id="2" name="Objekt 1"/>
          <p:cNvGraphicFramePr>
            <a:graphicFrameLocks noChangeAspect="1"/>
          </p:cNvGraphicFramePr>
          <p:nvPr>
            <p:extLst>
              <p:ext uri="{D42A27DB-BD31-4B8C-83A1-F6EECF244321}">
                <p14:modId xmlns:p14="http://schemas.microsoft.com/office/powerpoint/2010/main" val="2502877757"/>
              </p:ext>
            </p:extLst>
          </p:nvPr>
        </p:nvGraphicFramePr>
        <p:xfrm>
          <a:off x="4816719" y="1762368"/>
          <a:ext cx="3742459" cy="3265404"/>
        </p:xfrm>
        <a:graphic>
          <a:graphicData uri="http://schemas.openxmlformats.org/presentationml/2006/ole">
            <mc:AlternateContent xmlns:mc="http://schemas.openxmlformats.org/markup-compatibility/2006">
              <mc:Choice xmlns:v="urn:schemas-microsoft-com:vml" Requires="v">
                <p:oleObj name="PHOTO-PAINT" r:id="rId3" imgW="10991520" imgH="9591480" progId="CorelPHOTOPAINT.Image.17">
                  <p:embed/>
                </p:oleObj>
              </mc:Choice>
              <mc:Fallback>
                <p:oleObj name="PHOTO-PAINT" r:id="rId3" imgW="10991520" imgH="9591480" progId="CorelPHOTOPAINT.Image.17">
                  <p:embed/>
                  <p:pic>
                    <p:nvPicPr>
                      <p:cNvPr id="0" name=""/>
                      <p:cNvPicPr/>
                      <p:nvPr/>
                    </p:nvPicPr>
                    <p:blipFill>
                      <a:blip r:embed="rId4"/>
                      <a:stretch>
                        <a:fillRect/>
                      </a:stretch>
                    </p:blipFill>
                    <p:spPr>
                      <a:xfrm>
                        <a:off x="4816719" y="1762368"/>
                        <a:ext cx="3742459" cy="3265404"/>
                      </a:xfrm>
                      <a:prstGeom prst="rect">
                        <a:avLst/>
                      </a:prstGeom>
                    </p:spPr>
                  </p:pic>
                </p:oleObj>
              </mc:Fallback>
            </mc:AlternateContent>
          </a:graphicData>
        </a:graphic>
      </p:graphicFrame>
      <p:sp>
        <p:nvSpPr>
          <p:cNvPr id="9" name="Text Box 10"/>
          <p:cNvSpPr txBox="1">
            <a:spLocks noChangeArrowheads="1"/>
          </p:cNvSpPr>
          <p:nvPr/>
        </p:nvSpPr>
        <p:spPr bwMode="auto">
          <a:xfrm>
            <a:off x="867507" y="6230333"/>
            <a:ext cx="19748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100" dirty="0">
                <a:solidFill>
                  <a:srgbClr val="3E5CC7"/>
                </a:solidFill>
                <a:latin typeface="Work Sans" pitchFamily="2" charset="-18"/>
              </a:rPr>
              <a:t>Strategický plán 2027</a:t>
            </a:r>
          </a:p>
        </p:txBody>
      </p:sp>
    </p:spTree>
    <p:extLst>
      <p:ext uri="{BB962C8B-B14F-4D97-AF65-F5344CB8AC3E}">
        <p14:creationId xmlns:p14="http://schemas.microsoft.com/office/powerpoint/2010/main" val="247125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2839</TotalTime>
  <Words>2860</Words>
  <Application>Microsoft Office PowerPoint</Application>
  <PresentationFormat>Předvádění na obrazovce (4:3)</PresentationFormat>
  <Paragraphs>205</Paragraphs>
  <Slides>34</Slides>
  <Notes>1</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34</vt:i4>
      </vt:variant>
    </vt:vector>
  </HeadingPairs>
  <TitlesOfParts>
    <vt:vector size="40" baseType="lpstr">
      <vt:lpstr>Arial</vt:lpstr>
      <vt:lpstr>Calibri</vt:lpstr>
      <vt:lpstr>DOST Sans Bold</vt:lpstr>
      <vt:lpstr>Work Sans</vt:lpstr>
      <vt:lpstr>Výchozí návrh</vt:lpstr>
      <vt:lpstr>PHOTO-PAINT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Reklamní agentura Daniel s.r.o.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Pavel Matějka</dc:creator>
  <cp:lastModifiedBy>Jindřiška Moulisová</cp:lastModifiedBy>
  <cp:revision>161</cp:revision>
  <dcterms:created xsi:type="dcterms:W3CDTF">2010-03-23T12:34:13Z</dcterms:created>
  <dcterms:modified xsi:type="dcterms:W3CDTF">2023-02-15T06:21:04Z</dcterms:modified>
</cp:coreProperties>
</file>