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0" r:id="rId3"/>
    <p:sldId id="287" r:id="rId4"/>
    <p:sldId id="271" r:id="rId5"/>
    <p:sldId id="269" r:id="rId6"/>
    <p:sldId id="295" r:id="rId7"/>
    <p:sldId id="296" r:id="rId8"/>
    <p:sldId id="280" r:id="rId9"/>
    <p:sldId id="297" r:id="rId1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3E9"/>
    <a:srgbClr val="1B27FF"/>
    <a:srgbClr val="000DFF"/>
    <a:srgbClr val="26B2A3"/>
    <a:srgbClr val="4C50E9"/>
    <a:srgbClr val="9B9DF3"/>
    <a:srgbClr val="010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-ustecky.cz/op-spravedliva-transformace/ms-291559/p1=29155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st@kr-ustecky.cz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1" r="1" b="-134"/>
          <a:stretch/>
        </p:blipFill>
        <p:spPr>
          <a:xfrm>
            <a:off x="-23551" y="-20986"/>
            <a:ext cx="12239102" cy="6878986"/>
          </a:xfrm>
          <a:prstGeom prst="rect">
            <a:avLst/>
          </a:prstGeom>
          <a:solidFill>
            <a:schemeClr val="bg1">
              <a:lumMod val="75000"/>
              <a:alpha val="53000"/>
            </a:schemeClr>
          </a:solidFill>
          <a:effectLst>
            <a:outerShdw blurRad="50800" dist="50800" dir="5400000" algn="ctr" rotWithShape="0">
              <a:srgbClr val="000000"/>
            </a:outerShdw>
            <a:reflection endPos="65000" dist="50800" dir="5400000" sy="-100000" algn="bl" rotWithShape="0"/>
          </a:effectLst>
        </p:spPr>
      </p:pic>
      <p:sp>
        <p:nvSpPr>
          <p:cNvPr id="5" name="TextovéPole 4"/>
          <p:cNvSpPr txBox="1"/>
          <p:nvPr/>
        </p:nvSpPr>
        <p:spPr>
          <a:xfrm>
            <a:off x="1285103" y="3814119"/>
            <a:ext cx="9308756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Podpora transformace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077456" y="5020056"/>
            <a:ext cx="3822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7.3.2023, Sněm </a:t>
            </a:r>
            <a:r>
              <a:rPr lang="cs-CZ" sz="2000" dirty="0" err="1"/>
              <a:t>HSRÚK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1364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pic>
        <p:nvPicPr>
          <p:cNvPr id="1027" name="obrázek 1" descr="cid:image001.png@01D8D724.AEBAC5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4" y="144047"/>
            <a:ext cx="1704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455" y="928714"/>
            <a:ext cx="8403507" cy="5865278"/>
          </a:xfrm>
          <a:prstGeom prst="rect">
            <a:avLst/>
          </a:prstGeom>
        </p:spPr>
      </p:pic>
      <p:pic>
        <p:nvPicPr>
          <p:cNvPr id="13" name="Obrázek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936" y="928714"/>
            <a:ext cx="2593038" cy="1833902"/>
          </a:xfrm>
          <a:prstGeom prst="rect">
            <a:avLst/>
          </a:prstGeom>
          <a:solidFill>
            <a:srgbClr val="EF4643"/>
          </a:solidFill>
        </p:spPr>
      </p:pic>
    </p:spTree>
    <p:extLst>
      <p:ext uri="{BB962C8B-B14F-4D97-AF65-F5344CB8AC3E}">
        <p14:creationId xmlns:p14="http://schemas.microsoft.com/office/powerpoint/2010/main" val="41843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057"/>
            <a:ext cx="12192002" cy="6858001"/>
          </a:xfrm>
        </p:spPr>
      </p:pic>
      <p:pic>
        <p:nvPicPr>
          <p:cNvPr id="9" name="obrázek 1" descr="cid:image001.png@01D8D724.AEBAC5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4" y="144047"/>
            <a:ext cx="1704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954078"/>
              </p:ext>
            </p:extLst>
          </p:nvPr>
        </p:nvGraphicFramePr>
        <p:xfrm>
          <a:off x="758951" y="806165"/>
          <a:ext cx="10747525" cy="136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6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573">
                <a:tc gridSpan="3">
                  <a:txBody>
                    <a:bodyPr/>
                    <a:lstStyle/>
                    <a:p>
                      <a:pPr algn="ctr"/>
                      <a:r>
                        <a:rPr lang="cs-CZ" sz="24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Tematické výzvy</a:t>
                      </a: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solidFill>
                      <a:srgbClr val="4F53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4F5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400" b="0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400" b="0" baseline="0" dirty="0"/>
                        <a:t>Vyhlášené výzvy: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400" baseline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cs-CZ" sz="14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864564"/>
              </p:ext>
            </p:extLst>
          </p:nvPr>
        </p:nvGraphicFramePr>
        <p:xfrm>
          <a:off x="685525" y="2468880"/>
          <a:ext cx="991657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1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5569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Výzva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Alokace výzvy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Podání žádosti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Druh</a:t>
                      </a:r>
                      <a:r>
                        <a:rPr lang="cs-CZ" sz="1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výzvy</a:t>
                      </a:r>
                      <a:endParaRPr lang="cs-CZ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Inovativní</a:t>
                      </a:r>
                      <a:r>
                        <a:rPr lang="cs-CZ" sz="20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projekty </a:t>
                      </a:r>
                      <a:br>
                        <a:rPr lang="cs-CZ" sz="20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cs-CZ" sz="20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v oběhovém hospodářství</a:t>
                      </a: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940 mil.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15.2.2023 – 31.7.2023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Průběžná dvoukolová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629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Odborné</a:t>
                      </a:r>
                      <a:r>
                        <a:rPr lang="cs-CZ" sz="20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učebny středních škol v Ústeckém kraji</a:t>
                      </a:r>
                    </a:p>
                  </a:txBody>
                  <a:tcPr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500 </a:t>
                      </a:r>
                      <a:r>
                        <a:rPr lang="cs-CZ" sz="2000" dirty="0" err="1">
                          <a:latin typeface="Century Gothic" panose="020B0502020202020204" pitchFamily="34" charset="0"/>
                        </a:rPr>
                        <a:t>mil.Kč</a:t>
                      </a:r>
                      <a:endParaRPr lang="cs-CZ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15.2.2023 – 31.12.2023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Průběžná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286">
                <a:tc>
                  <a:txBody>
                    <a:bodyPr/>
                    <a:lstStyle/>
                    <a:p>
                      <a:r>
                        <a:rPr lang="cs-CZ" sz="20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Konektivita - střední školy v Ústeckém kraji </a:t>
                      </a:r>
                      <a:endParaRPr lang="cs-CZ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300</a:t>
                      </a:r>
                      <a:r>
                        <a:rPr lang="cs-CZ" sz="20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2000" baseline="0" dirty="0" err="1">
                          <a:latin typeface="Century Gothic" panose="020B0502020202020204" pitchFamily="34" charset="0"/>
                        </a:rPr>
                        <a:t>mil.Kč</a:t>
                      </a:r>
                      <a:endParaRPr lang="cs-CZ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15.2.2023 – 31.12.2023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Century Gothic" panose="020B0502020202020204" pitchFamily="34" charset="0"/>
                        </a:rPr>
                        <a:t>Průběžná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53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pic>
        <p:nvPicPr>
          <p:cNvPr id="1027" name="obrázek 1" descr="cid:image001.png@01D8D724.AEBAC5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4" y="144047"/>
            <a:ext cx="1704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087615"/>
              </p:ext>
            </p:extLst>
          </p:nvPr>
        </p:nvGraphicFramePr>
        <p:xfrm>
          <a:off x="3627924" y="850530"/>
          <a:ext cx="7878552" cy="21095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93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Century Gothic" panose="020B0502020202020204" pitchFamily="34" charset="0"/>
                        </a:rPr>
                        <a:t>NÁZEV PROJEKTU</a:t>
                      </a:r>
                    </a:p>
                  </a:txBody>
                  <a:tcPr>
                    <a:solidFill>
                      <a:srgbClr val="4C50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entury Gothic" panose="020B0502020202020204" pitchFamily="34" charset="0"/>
                        </a:rPr>
                        <a:t>NOSITEL</a:t>
                      </a:r>
                    </a:p>
                  </a:txBody>
                  <a:tcPr>
                    <a:solidFill>
                      <a:srgbClr val="4C5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88900"/>
                      <a:r>
                        <a:rPr lang="cs-CZ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Transformační centrum</a:t>
                      </a:r>
                      <a:r>
                        <a:rPr lang="cs-CZ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ÚK</a:t>
                      </a:r>
                      <a:endParaRPr lang="cs-CZ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4C50E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8900"/>
                      <a:r>
                        <a:rPr lang="cs-CZ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Ústecký kraj</a:t>
                      </a:r>
                    </a:p>
                  </a:txBody>
                  <a:tcPr>
                    <a:solidFill>
                      <a:srgbClr val="4C5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entury Gothic" panose="020B0502020202020204" pitchFamily="34" charset="0"/>
                        </a:rPr>
                        <a:t>Celkové</a:t>
                      </a:r>
                      <a:r>
                        <a:rPr lang="cs-CZ" baseline="0" dirty="0">
                          <a:latin typeface="Century Gothic" panose="020B0502020202020204" pitchFamily="34" charset="0"/>
                        </a:rPr>
                        <a:t> náklady: </a:t>
                      </a:r>
                      <a:r>
                        <a:rPr lang="cs-CZ" sz="1800" b="0" i="0" kern="1200" dirty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992,5 </a:t>
                      </a:r>
                      <a:r>
                        <a:rPr lang="cs-CZ" sz="1800" b="0" i="0" kern="1200" dirty="0" err="1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mil.Kč</a:t>
                      </a:r>
                      <a:r>
                        <a:rPr lang="cs-CZ" sz="1800" b="0" i="0" kern="1200" dirty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cs-CZ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entury Gothic" panose="020B0502020202020204" pitchFamily="34" charset="0"/>
                        </a:rPr>
                        <a:t>Dotace OPST: </a:t>
                      </a:r>
                      <a:r>
                        <a:rPr lang="cs-CZ" sz="1800" b="0" i="0" kern="1200" baseline="0" dirty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808 </a:t>
                      </a:r>
                      <a:r>
                        <a:rPr lang="cs-CZ" sz="1800" b="0" i="0" kern="1200" baseline="0" dirty="0" err="1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mil.Kč</a:t>
                      </a:r>
                      <a:endParaRPr lang="cs-CZ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1400" b="0" i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Projekt řeší vznik specializovaného centra, které poskytne podporu aktérům transformace kraje ve 4 základních pilířích (Energetika, Digitalizace, Podnikání, Urbanismus). Součástí projektu je i rekonstrukce nevyhovujícího objektu v areálu bývalé střední školy na Staré ulici v Ústí nad Labem.</a:t>
                      </a:r>
                      <a:endParaRPr lang="cs-CZ" b="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90374"/>
              </p:ext>
            </p:extLst>
          </p:nvPr>
        </p:nvGraphicFramePr>
        <p:xfrm>
          <a:off x="623440" y="3538889"/>
          <a:ext cx="10829214" cy="2532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3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97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Century Gothic" panose="020B0502020202020204" pitchFamily="34" charset="0"/>
                        </a:rPr>
                        <a:t>Aktuální</a:t>
                      </a:r>
                      <a:r>
                        <a:rPr lang="cs-CZ" sz="1600" baseline="0" dirty="0">
                          <a:latin typeface="Century Gothic" panose="020B0502020202020204" pitchFamily="34" charset="0"/>
                        </a:rPr>
                        <a:t> stav </a:t>
                      </a:r>
                      <a:endParaRPr lang="cs-CZ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entury Gothic" panose="020B0502020202020204" pitchFamily="34" charset="0"/>
                        </a:rPr>
                        <a:t>Harmonogram</a:t>
                      </a: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endParaRPr lang="cs-CZ" sz="16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97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Probíhá architektonická soutěž o návrh budovy Transformačního centra, vč. zadání </a:t>
                      </a:r>
                      <a:r>
                        <a:rPr kumimoji="0" lang="cs-CZ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PD</a:t>
                      </a:r>
                      <a:r>
                        <a:rPr kumimoji="0" lang="cs-CZ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stavební části projektu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Podání žádosti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Zahájení realizace projektu od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     (poskytování služeb centra ve 4 pilířích – od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      zahájení realizace projektu)</a:t>
                      </a:r>
                      <a:endParaRPr kumimoji="0" lang="cs-CZ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cs-CZ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cs-CZ" sz="1600" b="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400" baseline="0" dirty="0">
                          <a:latin typeface="Century Gothic" panose="020B0502020202020204" pitchFamily="34" charset="0"/>
                        </a:rPr>
                        <a:t>2 až 3Q/2023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400" baseline="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400" baseline="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400" baseline="0" dirty="0">
                          <a:latin typeface="Century Gothic" panose="020B0502020202020204" pitchFamily="34" charset="0"/>
                        </a:rPr>
                        <a:t>28.2.2023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400" baseline="0" dirty="0">
                          <a:latin typeface="Century Gothic" panose="020B0502020202020204" pitchFamily="34" charset="0"/>
                        </a:rPr>
                        <a:t>1.1.2023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6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3" y="844982"/>
            <a:ext cx="2851807" cy="184077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 rot="19393883">
            <a:off x="7707214" y="4690009"/>
            <a:ext cx="4673297" cy="923330"/>
          </a:xfrm>
          <a:prstGeom prst="rect">
            <a:avLst/>
          </a:prstGeom>
          <a:noFill/>
          <a:ln w="25400">
            <a:solidFill>
              <a:srgbClr val="C00000">
                <a:alpha val="72000"/>
              </a:srgbClr>
            </a:solidFill>
          </a:ln>
          <a:effectLst>
            <a:outerShdw blurRad="12700" dist="38100" dir="5400000" algn="ctr" rotWithShape="0">
              <a:srgbClr val="000000">
                <a:alpha val="26000"/>
              </a:srgbClr>
            </a:outerShdw>
          </a:effectLst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cs-CZ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PODÁNO</a:t>
            </a:r>
          </a:p>
        </p:txBody>
      </p:sp>
    </p:spTree>
    <p:extLst>
      <p:ext uri="{BB962C8B-B14F-4D97-AF65-F5344CB8AC3E}">
        <p14:creationId xmlns:p14="http://schemas.microsoft.com/office/powerpoint/2010/main" val="339211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78812"/>
              </p:ext>
            </p:extLst>
          </p:nvPr>
        </p:nvGraphicFramePr>
        <p:xfrm>
          <a:off x="683741" y="777817"/>
          <a:ext cx="10824520" cy="5955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1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726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Century Gothic" panose="020B0502020202020204" pitchFamily="34" charset="0"/>
                        </a:rPr>
                        <a:t>Strategický projekt</a:t>
                      </a: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Century Gothic" panose="020B0502020202020204" pitchFamily="34" charset="0"/>
                        </a:rPr>
                        <a:t>Nositel</a:t>
                      </a: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Century Gothic" panose="020B0502020202020204" pitchFamily="34" charset="0"/>
                        </a:rPr>
                        <a:t>Celkové</a:t>
                      </a:r>
                      <a:r>
                        <a:rPr lang="cs-CZ" baseline="0" dirty="0">
                          <a:latin typeface="Century Gothic" panose="020B0502020202020204" pitchFamily="34" charset="0"/>
                        </a:rPr>
                        <a:t> náklady (</a:t>
                      </a:r>
                      <a:r>
                        <a:rPr lang="cs-CZ" baseline="0" dirty="0" err="1">
                          <a:latin typeface="Century Gothic" panose="020B0502020202020204" pitchFamily="34" charset="0"/>
                        </a:rPr>
                        <a:t>mil.Kč</a:t>
                      </a:r>
                      <a:r>
                        <a:rPr lang="cs-CZ" baseline="0" dirty="0">
                          <a:latin typeface="Century Gothic" panose="020B0502020202020204" pitchFamily="34" charset="0"/>
                        </a:rPr>
                        <a:t>)</a:t>
                      </a:r>
                      <a:endParaRPr lang="cs-CZ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Century Gothic" panose="020B0502020202020204" pitchFamily="34" charset="0"/>
                        </a:rPr>
                        <a:t>Dotace </a:t>
                      </a:r>
                      <a:r>
                        <a:rPr lang="cs-CZ" dirty="0" err="1">
                          <a:latin typeface="Century Gothic" panose="020B0502020202020204" pitchFamily="34" charset="0"/>
                        </a:rPr>
                        <a:t>OPST</a:t>
                      </a:r>
                      <a:r>
                        <a:rPr lang="cs-CZ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cs-CZ" dirty="0" err="1">
                          <a:latin typeface="Century Gothic" panose="020B0502020202020204" pitchFamily="34" charset="0"/>
                        </a:rPr>
                        <a:t>mil.Kč</a:t>
                      </a:r>
                      <a:r>
                        <a:rPr lang="cs-CZ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4F5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Transformační centrum Ústeckého kraje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Ústecký kraj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992,5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RUR – Region univerzitě, univerzita regionu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Univerzita J. E. Purkyně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1488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1 200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GET Centre UJEP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Univerzita J.E. Purkyně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816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H2Triangle</a:t>
                      </a:r>
                      <a:r>
                        <a:rPr lang="cs-CZ" sz="1300" b="1" baseline="0" dirty="0">
                          <a:latin typeface="Century Gothic" panose="020B0502020202020204" pitchFamily="34" charset="0"/>
                        </a:rPr>
                        <a:t> </a:t>
                      </a:r>
                      <a:endParaRPr lang="cs-CZ" sz="13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ForH2</a:t>
                      </a:r>
                      <a:r>
                        <a:rPr lang="cs-CZ" sz="13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300" baseline="0" dirty="0" err="1">
                          <a:latin typeface="Century Gothic" panose="020B0502020202020204" pitchFamily="34" charset="0"/>
                        </a:rPr>
                        <a:t>Energy</a:t>
                      </a:r>
                      <a:r>
                        <a:rPr lang="cs-CZ" sz="1300" baseline="0" dirty="0">
                          <a:latin typeface="Century Gothic" panose="020B0502020202020204" pitchFamily="34" charset="0"/>
                        </a:rPr>
                        <a:t> s.r.o.</a:t>
                      </a:r>
                      <a:endParaRPr lang="cs-CZ" sz="13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365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Animace pro spravedlivou transformaci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Krajské sdružení NS MAS ČR Ústeckého kraje, </a:t>
                      </a:r>
                      <a:r>
                        <a:rPr lang="cs-CZ" sz="1300" dirty="0" err="1">
                          <a:latin typeface="Century Gothic" panose="020B0502020202020204" pitchFamily="34" charset="0"/>
                        </a:rPr>
                        <a:t>z.s</a:t>
                      </a:r>
                      <a:r>
                        <a:rPr lang="cs-CZ" sz="13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46,5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POZATR</a:t>
                      </a:r>
                      <a:r>
                        <a:rPr lang="cs-CZ" sz="1300" b="1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cs-CZ" sz="1300" b="1" dirty="0" err="1">
                          <a:latin typeface="Century Gothic" panose="020B0502020202020204" pitchFamily="34" charset="0"/>
                        </a:rPr>
                        <a:t>POdpora</a:t>
                      </a:r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300" b="1" dirty="0" err="1">
                          <a:latin typeface="Century Gothic" panose="020B0502020202020204" pitchFamily="34" charset="0"/>
                        </a:rPr>
                        <a:t>ZAměstnanost</a:t>
                      </a:r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300" b="1" dirty="0" err="1">
                          <a:latin typeface="Century Gothic" panose="020B0502020202020204" pitchFamily="34" charset="0"/>
                        </a:rPr>
                        <a:t>TRansformace</a:t>
                      </a:r>
                      <a:endParaRPr lang="cs-CZ" sz="13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Úřad práce ČR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739,5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Green Mine – revitalizace </a:t>
                      </a:r>
                    </a:p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cs-CZ" sz="1300" b="1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resocializace lomu ČSA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 err="1">
                          <a:latin typeface="Century Gothic" panose="020B0502020202020204" pitchFamily="34" charset="0"/>
                        </a:rPr>
                        <a:t>Sev.en</a:t>
                      </a:r>
                      <a:r>
                        <a:rPr lang="cs-CZ" sz="13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cs-CZ" sz="1300" baseline="0" dirty="0" err="1">
                          <a:latin typeface="Century Gothic" panose="020B0502020202020204" pitchFamily="34" charset="0"/>
                        </a:rPr>
                        <a:t>Inntech</a:t>
                      </a:r>
                      <a:r>
                        <a:rPr lang="cs-CZ" sz="1300" baseline="0" dirty="0">
                          <a:latin typeface="Century Gothic" panose="020B0502020202020204" pitchFamily="34" charset="0"/>
                        </a:rPr>
                        <a:t> a.s.</a:t>
                      </a:r>
                      <a:endParaRPr lang="cs-CZ" sz="13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3 000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1 200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Zavádění vodíkové mobility ve městě Ústí nad Labem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DPMUL a.s.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724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615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728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SYNERGYS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Česká geologická 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1 650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1 200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 err="1">
                          <a:latin typeface="Century Gothic" panose="020B0502020202020204" pitchFamily="34" charset="0"/>
                        </a:rPr>
                        <a:t>Gigafactory</a:t>
                      </a:r>
                      <a:endParaRPr lang="cs-CZ" sz="13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dirty="0">
                          <a:latin typeface="Century Gothic" panose="020B0502020202020204" pitchFamily="34" charset="0"/>
                        </a:rPr>
                        <a:t>ČEZ a.s.</a:t>
                      </a:r>
                    </a:p>
                    <a:p>
                      <a:endParaRPr lang="cs-CZ" sz="13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59 000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3726">
                <a:tc>
                  <a:txBody>
                    <a:bodyPr/>
                    <a:lstStyle/>
                    <a:p>
                      <a:r>
                        <a:rPr lang="cs-CZ" sz="1300" b="1" dirty="0">
                          <a:latin typeface="Century Gothic" panose="020B0502020202020204" pitchFamily="34" charset="0"/>
                        </a:rPr>
                        <a:t>Těžba Lithia na Cínovci (priorita 2 - náhradní)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300" dirty="0">
                          <a:latin typeface="Century Gothic" panose="020B0502020202020204" pitchFamily="34" charset="0"/>
                        </a:rPr>
                        <a:t>ČEZ a.s.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11 000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dirty="0">
                          <a:latin typeface="Century Gothic" panose="020B0502020202020204" pitchFamily="34" charset="0"/>
                        </a:rPr>
                        <a:t>1 200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obrázek 1" descr="cid:image001.png@01D8D724.AEBAC5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4" y="144047"/>
            <a:ext cx="1704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03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/>
          <p:cNvCxnSpPr/>
          <p:nvPr/>
        </p:nvCxnSpPr>
        <p:spPr>
          <a:xfrm flipH="1">
            <a:off x="9579429" y="4234543"/>
            <a:ext cx="195942" cy="185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11168743" y="2601686"/>
            <a:ext cx="10886" cy="576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0"/>
            <a:ext cx="10964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914" y="365125"/>
            <a:ext cx="11647715" cy="800285"/>
          </a:xfrm>
          <a:solidFill>
            <a:srgbClr val="4F53E9"/>
          </a:solidFill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Zastřešující projekty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2" y="2220055"/>
            <a:ext cx="2756977" cy="4246689"/>
          </a:xfrm>
          <a:prstGeom prst="rect">
            <a:avLst/>
          </a:prstGeom>
        </p:spPr>
      </p:pic>
      <p:pic>
        <p:nvPicPr>
          <p:cNvPr id="5" name="Picture 7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</a:blip>
          <a:srcRect l="23321" r="23321"/>
          <a:stretch>
            <a:fillRect/>
          </a:stretch>
        </p:blipFill>
        <p:spPr>
          <a:xfrm>
            <a:off x="2991029" y="2237162"/>
            <a:ext cx="2742833" cy="42295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02422" y="2295162"/>
            <a:ext cx="1981200" cy="1077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133" b="1" dirty="0">
                <a:latin typeface="Century Gothic" panose="020B0502020202020204" pitchFamily="34" charset="0"/>
              </a:rPr>
              <a:t>Podpora podnikání</a:t>
            </a:r>
          </a:p>
          <a:p>
            <a:pPr algn="ctr"/>
            <a:r>
              <a:rPr lang="cs-CZ" sz="2133" b="1" dirty="0"/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4887" y="2250955"/>
            <a:ext cx="2163010" cy="1405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133" b="1" dirty="0">
                <a:latin typeface="Century Gothic" panose="020B0502020202020204" pitchFamily="34" charset="0"/>
              </a:rPr>
              <a:t>Podpora přípravy projektové dokumentace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8122" y="3858566"/>
            <a:ext cx="183219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200 mil. Kč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64501" y="3878345"/>
            <a:ext cx="196587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300 mil. Kč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37675" y="4710856"/>
            <a:ext cx="1839971" cy="95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67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pro města, obce, svazky obcí, NNO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335140" y="4710856"/>
            <a:ext cx="2224598" cy="95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67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pro MSP, </a:t>
            </a:r>
            <a:r>
              <a:rPr lang="cs-CZ" sz="1867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fyz.os</a:t>
            </a:r>
            <a:r>
              <a:rPr lang="cs-CZ" sz="1867" b="1" dirty="0">
                <a:solidFill>
                  <a:srgbClr val="0070C0"/>
                </a:solidFill>
                <a:latin typeface="Century Gothic" panose="020B0502020202020204" pitchFamily="34" charset="0"/>
              </a:rPr>
              <a:t>. nepodnikající</a:t>
            </a:r>
          </a:p>
          <a:p>
            <a:pPr algn="ctr"/>
            <a:endParaRPr lang="cs-CZ" sz="1867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4">
            <a:alphaModFix amt="70000"/>
          </a:blip>
          <a:srcRect l="22793" r="22793"/>
          <a:stretch>
            <a:fillRect/>
          </a:stretch>
        </p:blipFill>
        <p:spPr>
          <a:xfrm>
            <a:off x="5913917" y="2217279"/>
            <a:ext cx="2759159" cy="4249465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383295" y="3833701"/>
            <a:ext cx="18796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30 </a:t>
            </a:r>
            <a:r>
              <a:rPr lang="cs-CZ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mil.Kč</a:t>
            </a:r>
            <a:endParaRPr lang="cs-CZ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33575" y="2237162"/>
            <a:ext cx="1879600" cy="1077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133" b="1" dirty="0">
                <a:latin typeface="Century Gothic" panose="020B0502020202020204" pitchFamily="34" charset="0"/>
              </a:rPr>
              <a:t>Kreativní vouchery</a:t>
            </a:r>
          </a:p>
          <a:p>
            <a:pPr algn="ctr"/>
            <a:r>
              <a:rPr lang="cs-CZ" sz="2133" b="1" dirty="0"/>
              <a:t>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281695" y="4710856"/>
            <a:ext cx="2082800" cy="95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67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pro města, obce, svazky obcí, NNO</a:t>
            </a: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5">
            <a:alphaModFix amt="70000"/>
          </a:blip>
          <a:srcRect l="23170" r="23170"/>
          <a:stretch>
            <a:fillRect/>
          </a:stretch>
        </p:blipFill>
        <p:spPr>
          <a:xfrm>
            <a:off x="8975653" y="2237162"/>
            <a:ext cx="2965976" cy="4249465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9164297" y="2269168"/>
            <a:ext cx="2502631" cy="1077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133" b="1" dirty="0">
                <a:latin typeface="Century Gothic" panose="020B0502020202020204" pitchFamily="34" charset="0"/>
              </a:rPr>
              <a:t>Filmové vouchery</a:t>
            </a:r>
          </a:p>
          <a:p>
            <a:pPr algn="ctr"/>
            <a:endParaRPr lang="cs-CZ" sz="2133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9442641" y="3827314"/>
            <a:ext cx="20320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50 </a:t>
            </a:r>
            <a:r>
              <a:rPr lang="cs-CZ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mil.Kč</a:t>
            </a:r>
            <a:endParaRPr lang="cs-CZ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552012" y="4710856"/>
            <a:ext cx="1922629" cy="95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67" b="1" dirty="0">
                <a:solidFill>
                  <a:srgbClr val="0070C0"/>
                </a:solidFill>
                <a:latin typeface="Century Gothic" panose="020B0502020202020204" pitchFamily="34" charset="0"/>
              </a:rPr>
              <a:t>Filmové štáby – audiovizuální tvorba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93913" y="1502655"/>
            <a:ext cx="11647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entury Gothic" panose="020B0502020202020204" pitchFamily="34" charset="0"/>
              </a:rPr>
              <a:t>Dotační programy vyhlašované krajem (menší projekty)  - výzvy 2. – </a:t>
            </a:r>
            <a:r>
              <a:rPr lang="cs-CZ" sz="2400" b="1" dirty="0" err="1">
                <a:latin typeface="Century Gothic" panose="020B0502020202020204" pitchFamily="34" charset="0"/>
              </a:rPr>
              <a:t>3.Q.2023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4316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8129"/>
            <a:ext cx="12192002" cy="6858001"/>
          </a:xfrm>
        </p:spPr>
      </p:pic>
      <p:pic>
        <p:nvPicPr>
          <p:cNvPr id="1027" name="obrázek 1" descr="cid:image001.png@01D8D724.AEBAC5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4" y="144047"/>
            <a:ext cx="1704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863223"/>
              </p:ext>
            </p:extLst>
          </p:nvPr>
        </p:nvGraphicFramePr>
        <p:xfrm>
          <a:off x="685524" y="850530"/>
          <a:ext cx="10820952" cy="1198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10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Century Gothic" panose="020B0502020202020204" pitchFamily="34" charset="0"/>
                        </a:rPr>
                        <a:t>Finanční</a:t>
                      </a:r>
                      <a:r>
                        <a:rPr lang="cs-CZ" sz="2400" baseline="0" dirty="0">
                          <a:latin typeface="Century Gothic" panose="020B0502020202020204" pitchFamily="34" charset="0"/>
                        </a:rPr>
                        <a:t> nástroj Expanze – Úvěr Transformace</a:t>
                      </a:r>
                      <a:endParaRPr lang="cs-CZ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4C50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4C5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cs-CZ" b="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38200" y="1482577"/>
            <a:ext cx="800999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Century Gothic" panose="020B0502020202020204" pitchFamily="34" charset="0"/>
              </a:rPr>
              <a:t>Příjemce podpory</a:t>
            </a:r>
            <a:r>
              <a:rPr lang="cs-CZ" sz="2000" b="1" dirty="0">
                <a:latin typeface="Century Gothic" panose="020B0502020202020204" pitchFamily="34" charset="0"/>
              </a:rPr>
              <a:t>: malé a střední podniky v Ústeckém kraji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cs-CZ" sz="1400" u="sng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u="sng" dirty="0">
                <a:latin typeface="Century Gothic" panose="020B0502020202020204" pitchFamily="34" charset="0"/>
              </a:rPr>
              <a:t>Předpokládané základní parametry: </a:t>
            </a:r>
            <a:endParaRPr lang="cs-CZ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Bezúročný úvěr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Dolní limit úvěru:  0,5 mil. Kč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Horní limit úvěru:  60 mil. Kč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Doba splatnosti úvěru až 10 let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Výše úvěru 75 % způsobilých nákladů projektu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Předpoklad příjmu žádostí: </a:t>
            </a:r>
            <a:r>
              <a:rPr lang="cs-CZ" b="1" dirty="0">
                <a:latin typeface="Century Gothic" panose="020B0502020202020204" pitchFamily="34" charset="0"/>
              </a:rPr>
              <a:t>od 3/2023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Century Gothic" panose="020B0502020202020204" pitchFamily="34" charset="0"/>
              </a:rPr>
              <a:t>Kontaktní místo: Regionální kancelář </a:t>
            </a:r>
            <a:r>
              <a:rPr lang="cs-CZ" dirty="0" err="1">
                <a:latin typeface="Century Gothic" panose="020B0502020202020204" pitchFamily="34" charset="0"/>
              </a:rPr>
              <a:t>CzechInvest</a:t>
            </a:r>
            <a:r>
              <a:rPr lang="cs-CZ" dirty="0">
                <a:latin typeface="Century Gothic" panose="020B0502020202020204" pitchFamily="34" charset="0"/>
              </a:rPr>
              <a:t>, Ústí n. L. 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727092" y="3739330"/>
            <a:ext cx="1428750" cy="142875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03227" y="2049410"/>
            <a:ext cx="57425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entury Gothic" panose="020B0502020202020204" pitchFamily="34" charset="0"/>
              </a:rPr>
              <a:t>Alokace pro Ústecký kraj : </a:t>
            </a:r>
            <a:r>
              <a:rPr lang="cs-C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600 mil. Kč</a:t>
            </a:r>
          </a:p>
          <a:p>
            <a:endParaRPr lang="cs-CZ" sz="2000" dirty="0">
              <a:latin typeface="Century Gothic" panose="020B0502020202020204" pitchFamily="34" charset="0"/>
            </a:endParaRPr>
          </a:p>
          <a:p>
            <a:r>
              <a:rPr lang="cs-CZ" sz="2000" dirty="0">
                <a:latin typeface="Century Gothic" panose="020B0502020202020204" pitchFamily="34" charset="0"/>
              </a:rPr>
              <a:t>Poskytovatel:  </a:t>
            </a:r>
            <a:r>
              <a:rPr lang="cs-CZ" sz="2000" b="1" dirty="0">
                <a:latin typeface="Century Gothic" panose="020B0502020202020204" pitchFamily="34" charset="0"/>
              </a:rPr>
              <a:t>Národní rozvojová banka</a:t>
            </a:r>
          </a:p>
          <a:p>
            <a:endParaRPr lang="cs-CZ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6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673" y="1084646"/>
            <a:ext cx="2835876" cy="372634"/>
          </a:xfrm>
        </p:spPr>
        <p:txBody>
          <a:bodyPr>
            <a:noAutofit/>
          </a:bodyPr>
          <a:lstStyle/>
          <a:p>
            <a:r>
              <a:rPr lang="en-US" sz="2000" b="1" spc="10" dirty="0">
                <a:solidFill>
                  <a:srgbClr val="0070C0"/>
                </a:solidFill>
                <a:latin typeface="Century Gothic" panose="020B0502020202020204" pitchFamily="34" charset="0"/>
              </a:rPr>
              <a:t>www.</a:t>
            </a:r>
            <a:r>
              <a:rPr lang="cs-CZ" sz="2000" b="1" spc="1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opst</a:t>
            </a:r>
            <a:r>
              <a:rPr lang="en-US" sz="2000" b="1" spc="10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r>
              <a:rPr lang="en-US" sz="2000" b="1" spc="1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cz</a:t>
            </a:r>
            <a:endParaRPr lang="cs-CZ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ázek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2795" y="1819421"/>
            <a:ext cx="4572000" cy="3429178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53081" y="365126"/>
            <a:ext cx="11488548" cy="483372"/>
          </a:xfrm>
          <a:prstGeom prst="rect">
            <a:avLst/>
          </a:prstGeom>
          <a:solidFill>
            <a:srgbClr val="4F53E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Informace k OP Spravedlivá transformace </a:t>
            </a:r>
          </a:p>
        </p:txBody>
      </p:sp>
      <p:sp>
        <p:nvSpPr>
          <p:cNvPr id="3" name="Obdélník 2"/>
          <p:cNvSpPr/>
          <p:nvPr/>
        </p:nvSpPr>
        <p:spPr>
          <a:xfrm>
            <a:off x="5622158" y="1084646"/>
            <a:ext cx="6670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entury Gothic" panose="020B0502020202020204" pitchFamily="34" charset="0"/>
                <a:hlinkClick r:id="rId3"/>
              </a:rPr>
              <a:t>OP Spravedlivá transformace: Ústecký kraj (</a:t>
            </a:r>
            <a:r>
              <a:rPr lang="cs-CZ" b="1" dirty="0" err="1">
                <a:latin typeface="Century Gothic" panose="020B0502020202020204" pitchFamily="34" charset="0"/>
                <a:hlinkClick r:id="rId3"/>
              </a:rPr>
              <a:t>kr-ustecky.cz</a:t>
            </a:r>
            <a:r>
              <a:rPr lang="cs-CZ" b="1" dirty="0">
                <a:latin typeface="Century Gothic" panose="020B0502020202020204" pitchFamily="34" charset="0"/>
                <a:hlinkClick r:id="rId3"/>
              </a:rPr>
              <a:t>)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56" y="1829895"/>
            <a:ext cx="6338620" cy="341870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212741" y="5465761"/>
            <a:ext cx="9728888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50"/>
              </a:lnSpc>
            </a:pPr>
            <a:r>
              <a:rPr lang="cs-CZ" spc="10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                         Kontaktní adresa k Fondu pro spravedlivou transformaci – Ústecký kraj:</a:t>
            </a:r>
          </a:p>
          <a:p>
            <a:pPr algn="r">
              <a:lnSpc>
                <a:spcPts val="3150"/>
              </a:lnSpc>
            </a:pPr>
            <a:r>
              <a:rPr lang="cs-CZ" sz="2000" b="1" spc="10" dirty="0" err="1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  <a:hlinkClick r:id="rId5"/>
              </a:rPr>
              <a:t>fst@kr-ustecky.cz</a:t>
            </a:r>
            <a:endParaRPr lang="cs-CZ" sz="2000" b="1" spc="10" dirty="0">
              <a:solidFill>
                <a:srgbClr val="0070C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29779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542</Words>
  <Application>Microsoft Office PowerPoint</Application>
  <PresentationFormat>Širokoúhlá obrazovka</PresentationFormat>
  <Paragraphs>126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Courier New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Zastřešující projekty </vt:lpstr>
      <vt:lpstr>Prezentace aplikace PowerPoint</vt:lpstr>
      <vt:lpstr>www.opst.cz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Andrea Langhammerová</cp:lastModifiedBy>
  <cp:revision>221</cp:revision>
  <cp:lastPrinted>2023-03-01T14:29:40Z</cp:lastPrinted>
  <dcterms:created xsi:type="dcterms:W3CDTF">2023-01-12T13:43:47Z</dcterms:created>
  <dcterms:modified xsi:type="dcterms:W3CDTF">2023-04-14T07:33:38Z</dcterms:modified>
</cp:coreProperties>
</file>