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handoutMasterIdLst>
    <p:handoutMasterId r:id="rId18"/>
  </p:handoutMasterIdLst>
  <p:sldIdLst>
    <p:sldId id="256" r:id="rId4"/>
    <p:sldId id="342" r:id="rId5"/>
    <p:sldId id="343" r:id="rId6"/>
    <p:sldId id="307" r:id="rId7"/>
    <p:sldId id="309" r:id="rId8"/>
    <p:sldId id="311" r:id="rId9"/>
    <p:sldId id="312" r:id="rId10"/>
    <p:sldId id="314" r:id="rId11"/>
    <p:sldId id="315" r:id="rId12"/>
    <p:sldId id="392" r:id="rId13"/>
    <p:sldId id="394" r:id="rId14"/>
    <p:sldId id="331" r:id="rId15"/>
    <p:sldId id="332" r:id="rId1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96"/>
    <a:srgbClr val="009900"/>
    <a:srgbClr val="000099"/>
    <a:srgbClr val="FF9900"/>
    <a:srgbClr val="F79646"/>
    <a:srgbClr val="FCDDCF"/>
    <a:srgbClr val="D0D8E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57" autoAdjust="0"/>
  </p:normalViewPr>
  <p:slideViewPr>
    <p:cSldViewPr snapToGrid="0"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400" dirty="0">
                <a:latin typeface="+mn-lt"/>
              </a:rPr>
              <a:t>Podíl nezaměstnaných osob v krajích a ČR k 31.12.2022</a:t>
            </a:r>
            <a:endParaRPr lang="en-US" sz="1400" dirty="0">
              <a:latin typeface="+mn-lt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1E96"/>
            </a:solidFill>
            <a:ln>
              <a:solidFill>
                <a:srgbClr val="000099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DDD-4478-85DE-E2CC3675614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DDD-4478-85DE-E2CC36756148}"/>
              </c:ext>
            </c:extLst>
          </c:dPt>
          <c:dLbls>
            <c:dLbl>
              <c:idx val="9"/>
              <c:spPr/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DD-4478-85DE-E2CC36756148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DD-4478-85DE-E2CC36756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Pardubický</c:v>
                </c:pt>
                <c:pt idx="1">
                  <c:v>Zlínský</c:v>
                </c:pt>
                <c:pt idx="2">
                  <c:v>Plzeňský</c:v>
                </c:pt>
                <c:pt idx="3">
                  <c:v>Jihočeský</c:v>
                </c:pt>
                <c:pt idx="4">
                  <c:v>Praha</c:v>
                </c:pt>
                <c:pt idx="5">
                  <c:v>Vysočina</c:v>
                </c:pt>
                <c:pt idx="6">
                  <c:v>Královéhradecký</c:v>
                </c:pt>
                <c:pt idx="7">
                  <c:v>Středočeský</c:v>
                </c:pt>
                <c:pt idx="8">
                  <c:v>Olomoucký</c:v>
                </c:pt>
                <c:pt idx="9">
                  <c:v>ČR</c:v>
                </c:pt>
                <c:pt idx="10">
                  <c:v>Liberecký</c:v>
                </c:pt>
                <c:pt idx="11">
                  <c:v>Karlovarský</c:v>
                </c:pt>
                <c:pt idx="12">
                  <c:v>Jihomoravský</c:v>
                </c:pt>
                <c:pt idx="13">
                  <c:v>Moravskoslezský</c:v>
                </c:pt>
                <c:pt idx="14">
                  <c:v>Ústecký</c:v>
                </c:pt>
              </c:strCache>
            </c:strRef>
          </c:cat>
          <c:val>
            <c:numRef>
              <c:f>List1!$B$2:$B$16</c:f>
              <c:numCache>
                <c:formatCode>0.0</c:formatCode>
                <c:ptCount val="15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3</c:v>
                </c:pt>
                <c:pt idx="4">
                  <c:v>3</c:v>
                </c:pt>
                <c:pt idx="5">
                  <c:v>3.1</c:v>
                </c:pt>
                <c:pt idx="6">
                  <c:v>3.1</c:v>
                </c:pt>
                <c:pt idx="7">
                  <c:v>3.2</c:v>
                </c:pt>
                <c:pt idx="8">
                  <c:v>3.6</c:v>
                </c:pt>
                <c:pt idx="9">
                  <c:v>3.7</c:v>
                </c:pt>
                <c:pt idx="10">
                  <c:v>4</c:v>
                </c:pt>
                <c:pt idx="11">
                  <c:v>4.2</c:v>
                </c:pt>
                <c:pt idx="12">
                  <c:v>4.4000000000000004</c:v>
                </c:pt>
                <c:pt idx="13">
                  <c:v>5.0999999999999996</c:v>
                </c:pt>
                <c:pt idx="1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DD-4478-85DE-E2CC36756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702080"/>
        <c:axId val="187564416"/>
      </c:barChart>
      <c:catAx>
        <c:axId val="186702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cs-CZ" sz="1400" dirty="0">
                    <a:latin typeface="+mn-lt"/>
                  </a:rPr>
                  <a:t>Kraj / region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87564416"/>
        <c:crosses val="autoZero"/>
        <c:auto val="1"/>
        <c:lblAlgn val="ctr"/>
        <c:lblOffset val="100"/>
        <c:noMultiLvlLbl val="0"/>
      </c:catAx>
      <c:valAx>
        <c:axId val="187564416"/>
        <c:scaling>
          <c:orientation val="minMax"/>
          <c:max val="6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>
                    <a:latin typeface="+mn-lt"/>
                  </a:rPr>
                  <a:t>Podíl nezaměstnaných osob [%]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8670208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400" dirty="0">
                <a:latin typeface="+mn-lt"/>
              </a:rPr>
              <a:t>Podíl nezaměstnaných osob v Ústeckém kraji k 31.12.2022</a:t>
            </a:r>
            <a:endParaRPr lang="en-US" sz="1400" dirty="0">
              <a:latin typeface="+mn-lt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1E96"/>
            </a:solidFill>
            <a:ln>
              <a:solidFill>
                <a:srgbClr val="000099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93-458D-8C18-BF06E8240CC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34A-4C39-9251-9A27AC9F0A39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09C-481C-8BC8-95E1C386D33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09C-481C-8BC8-95E1C386D33F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09C-481C-8BC8-95E1C386D3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93-458D-8C18-BF06E8240C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4A-4C39-9251-9A27AC9F0A3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9C-481C-8BC8-95E1C386D33F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9C-481C-8BC8-95E1C386D33F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09C-481C-8BC8-95E1C386D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ČR</c:v>
                </c:pt>
                <c:pt idx="1">
                  <c:v>Litoměřice</c:v>
                </c:pt>
                <c:pt idx="2">
                  <c:v>Teplice</c:v>
                </c:pt>
                <c:pt idx="3">
                  <c:v>Děčín</c:v>
                </c:pt>
                <c:pt idx="4">
                  <c:v>Ústecký kraj</c:v>
                </c:pt>
                <c:pt idx="5">
                  <c:v>Louny</c:v>
                </c:pt>
                <c:pt idx="6">
                  <c:v>Ústí nad Labem</c:v>
                </c:pt>
                <c:pt idx="7">
                  <c:v>Chomutov</c:v>
                </c:pt>
                <c:pt idx="8">
                  <c:v>Most</c:v>
                </c:pt>
              </c:strCache>
            </c:strRef>
          </c:cat>
          <c:val>
            <c:numRef>
              <c:f>List1!$B$2:$B$10</c:f>
              <c:numCache>
                <c:formatCode>0.0</c:formatCode>
                <c:ptCount val="9"/>
                <c:pt idx="0">
                  <c:v>3.7</c:v>
                </c:pt>
                <c:pt idx="1">
                  <c:v>3.9</c:v>
                </c:pt>
                <c:pt idx="2">
                  <c:v>4.7</c:v>
                </c:pt>
                <c:pt idx="3">
                  <c:v>5.4</c:v>
                </c:pt>
                <c:pt idx="4">
                  <c:v>5.5</c:v>
                </c:pt>
                <c:pt idx="5">
                  <c:v>5.9</c:v>
                </c:pt>
                <c:pt idx="6">
                  <c:v>5.9</c:v>
                </c:pt>
                <c:pt idx="7">
                  <c:v>6.4</c:v>
                </c:pt>
                <c:pt idx="8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9C-481C-8BC8-95E1C386D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32960"/>
        <c:axId val="209835136"/>
      </c:barChart>
      <c:catAx>
        <c:axId val="209832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cs-CZ" sz="1400" dirty="0">
                    <a:latin typeface="+mn-lt"/>
                  </a:rPr>
                  <a:t>Okres / region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09835136"/>
        <c:crosses val="autoZero"/>
        <c:auto val="1"/>
        <c:lblAlgn val="ctr"/>
        <c:lblOffset val="100"/>
        <c:noMultiLvlLbl val="0"/>
      </c:catAx>
      <c:valAx>
        <c:axId val="209835136"/>
        <c:scaling>
          <c:orientation val="minMax"/>
          <c:max val="7"/>
        </c:scaling>
        <c:delete val="0"/>
        <c:axPos val="b"/>
        <c:majorGridlines>
          <c:spPr>
            <a:ln w="6350"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>
                    <a:latin typeface="+mn-lt"/>
                  </a:rPr>
                  <a:t>Podíl nezaměstnaných osob [%]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0983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31.12.2021</c:v>
                </c:pt>
              </c:strCache>
            </c:strRef>
          </c:tx>
          <c:spPr>
            <a:solidFill>
              <a:srgbClr val="D0D8E8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List1!$B$2:$B$4</c:f>
              <c:numCache>
                <c:formatCode>#,##0</c:formatCode>
                <c:ptCount val="3"/>
                <c:pt idx="0">
                  <c:v>2098</c:v>
                </c:pt>
                <c:pt idx="1">
                  <c:v>2769</c:v>
                </c:pt>
                <c:pt idx="2">
                  <c:v>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A-4C3D-BAB5-A4D6ADC0A5B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31.12.2022</c:v>
                </c:pt>
              </c:strCache>
            </c:strRef>
          </c:tx>
          <c:spPr>
            <a:solidFill>
              <a:srgbClr val="001E9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Muži</c:v>
                </c:pt>
                <c:pt idx="1">
                  <c:v>Ženy</c:v>
                </c:pt>
                <c:pt idx="2">
                  <c:v>Celkem</c:v>
                </c:pt>
              </c:strCache>
            </c:strRef>
          </c:cat>
          <c:val>
            <c:numRef>
              <c:f>List1!$C$2:$C$4</c:f>
              <c:numCache>
                <c:formatCode>#,##0</c:formatCode>
                <c:ptCount val="3"/>
                <c:pt idx="0">
                  <c:v>2113</c:v>
                </c:pt>
                <c:pt idx="1">
                  <c:v>2969</c:v>
                </c:pt>
                <c:pt idx="2">
                  <c:v>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A-4C3D-BAB5-A4D6ADC0A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9998976"/>
        <c:axId val="210000512"/>
      </c:barChart>
      <c:catAx>
        <c:axId val="20999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10000512"/>
        <c:crosses val="autoZero"/>
        <c:auto val="1"/>
        <c:lblAlgn val="ctr"/>
        <c:lblOffset val="100"/>
        <c:noMultiLvlLbl val="0"/>
      </c:catAx>
      <c:valAx>
        <c:axId val="210000512"/>
        <c:scaling>
          <c:orientation val="minMax"/>
          <c:max val="6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09998976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99947405593038E-2"/>
          <c:y val="0.23301598663122955"/>
          <c:w val="0.84141181420650069"/>
          <c:h val="0.766840172530328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539-4305-A466-5B86631F4B2D}"/>
              </c:ext>
            </c:extLst>
          </c:dPt>
          <c:dLbls>
            <c:dLbl>
              <c:idx val="0"/>
              <c:layout>
                <c:manualLayout>
                  <c:x val="4.716041294122951E-2"/>
                  <c:y val="-0.1425239332890663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9-4305-A466-5B86631F4B2D}"/>
                </c:ext>
              </c:extLst>
            </c:dLbl>
            <c:dLbl>
              <c:idx val="1"/>
              <c:layout>
                <c:manualLayout>
                  <c:x val="-2.0407711842757751E-2"/>
                  <c:y val="0.121993595081387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9-4305-A466-5B86631F4B2D}"/>
                </c:ext>
              </c:extLst>
            </c:dLbl>
            <c:dLbl>
              <c:idx val="2"/>
              <c:layout>
                <c:manualLayout>
                  <c:x val="-0.22278065126902791"/>
                  <c:y val="0.2401960041293221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9-4305-A466-5B86631F4B2D}"/>
                </c:ext>
              </c:extLst>
            </c:dLbl>
            <c:dLbl>
              <c:idx val="3"/>
              <c:layout>
                <c:manualLayout>
                  <c:x val="-0.14427313026883257"/>
                  <c:y val="4.04224653962862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39-4305-A466-5B86631F4B2D}"/>
                </c:ext>
              </c:extLst>
            </c:dLbl>
            <c:dLbl>
              <c:idx val="4"/>
              <c:layout>
                <c:manualLayout>
                  <c:x val="-0.1119032262911927"/>
                  <c:y val="-5.10434407664465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39-4305-A466-5B86631F4B2D}"/>
                </c:ext>
              </c:extLst>
            </c:dLbl>
            <c:dLbl>
              <c:idx val="5"/>
              <c:layout>
                <c:manualLayout>
                  <c:x val="-1.8296602401310352E-2"/>
                  <c:y val="-5.88687162786453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39-4305-A466-5B86631F4B2D}"/>
                </c:ext>
              </c:extLst>
            </c:dLbl>
            <c:dLbl>
              <c:idx val="6"/>
              <c:layout>
                <c:manualLayout>
                  <c:x val="8.2598824890678768E-2"/>
                  <c:y val="-5.78324797244116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39-4305-A466-5B86631F4B2D}"/>
                </c:ext>
              </c:extLst>
            </c:dLbl>
            <c:dLbl>
              <c:idx val="7"/>
              <c:layout>
                <c:manualLayout>
                  <c:x val="0.25604423940974047"/>
                  <c:y val="-5.78324797244116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39-4305-A466-5B86631F4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Základní</c:v>
                </c:pt>
                <c:pt idx="1">
                  <c:v>Stř. odb. - vyučen</c:v>
                </c:pt>
                <c:pt idx="2">
                  <c:v>ÚSV</c:v>
                </c:pt>
                <c:pt idx="3">
                  <c:v>ÚSO - vyuč. s mat.</c:v>
                </c:pt>
                <c:pt idx="4">
                  <c:v>ÚSO - mat. bez vyuč.</c:v>
                </c:pt>
                <c:pt idx="5">
                  <c:v>VOŠ</c:v>
                </c:pt>
                <c:pt idx="6">
                  <c:v>VŠ (Bc.)</c:v>
                </c:pt>
                <c:pt idx="7">
                  <c:v>VŠ (Mgr., Ing., dr.)</c:v>
                </c:pt>
              </c:strCache>
            </c:strRef>
          </c:cat>
          <c:val>
            <c:numRef>
              <c:f>List1!$B$2:$B$9</c:f>
              <c:numCache>
                <c:formatCode>#,##0</c:formatCode>
                <c:ptCount val="8"/>
                <c:pt idx="0">
                  <c:v>2802</c:v>
                </c:pt>
                <c:pt idx="1">
                  <c:v>1444</c:v>
                </c:pt>
                <c:pt idx="2" formatCode="General">
                  <c:v>66</c:v>
                </c:pt>
                <c:pt idx="3" formatCode="General">
                  <c:v>139</c:v>
                </c:pt>
                <c:pt idx="4" formatCode="General">
                  <c:v>461</c:v>
                </c:pt>
                <c:pt idx="5" formatCode="General">
                  <c:v>23</c:v>
                </c:pt>
                <c:pt idx="6" formatCode="General">
                  <c:v>35</c:v>
                </c:pt>
                <c:pt idx="7" formatCode="General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39-4305-A466-5B86631F4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97204623201441"/>
          <c:y val="8.4175056161078274E-2"/>
          <c:w val="0.81697872120389137"/>
          <c:h val="0.8153935755566507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5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0A9-471E-8D3E-A014CE9AC0E3}"/>
              </c:ext>
            </c:extLst>
          </c:dPt>
          <c:dLbls>
            <c:dLbl>
              <c:idx val="0"/>
              <c:layout>
                <c:manualLayout>
                  <c:x val="2.3040624855283642E-2"/>
                  <c:y val="-0.110741112896034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9-471E-8D3E-A014CE9AC0E3}"/>
                </c:ext>
              </c:extLst>
            </c:dLbl>
            <c:dLbl>
              <c:idx val="1"/>
              <c:layout>
                <c:manualLayout>
                  <c:x val="2.2789973358673984E-2"/>
                  <c:y val="0.210235716525757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9-471E-8D3E-A014CE9AC0E3}"/>
                </c:ext>
              </c:extLst>
            </c:dLbl>
            <c:dLbl>
              <c:idx val="2"/>
              <c:layout>
                <c:manualLayout>
                  <c:x val="2.7020106735589251E-2"/>
                  <c:y val="0.1148143644357971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A9-471E-8D3E-A014CE9AC0E3}"/>
                </c:ext>
              </c:extLst>
            </c:dLbl>
            <c:dLbl>
              <c:idx val="3"/>
              <c:layout>
                <c:manualLayout>
                  <c:x val="-5.639284876951297E-2"/>
                  <c:y val="0.1290953852980643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9-471E-8D3E-A014CE9AC0E3}"/>
                </c:ext>
              </c:extLst>
            </c:dLbl>
            <c:dLbl>
              <c:idx val="4"/>
              <c:layout>
                <c:manualLayout>
                  <c:x val="-2.3736094500805854E-2"/>
                  <c:y val="-0.12456367162249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9-471E-8D3E-A014CE9AC0E3}"/>
                </c:ext>
              </c:extLst>
            </c:dLbl>
            <c:dLbl>
              <c:idx val="5"/>
              <c:layout>
                <c:manualLayout>
                  <c:x val="9.9407096033164912E-3"/>
                  <c:y val="-0.100171309955817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9-471E-8D3E-A014CE9AC0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Do 3 M</c:v>
                </c:pt>
                <c:pt idx="1">
                  <c:v>3-6 M</c:v>
                </c:pt>
                <c:pt idx="2">
                  <c:v>6-9 M</c:v>
                </c:pt>
                <c:pt idx="3">
                  <c:v>9-12 M</c:v>
                </c:pt>
                <c:pt idx="4">
                  <c:v>12-24 M</c:v>
                </c:pt>
                <c:pt idx="5">
                  <c:v>Nad 24 M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1404</c:v>
                </c:pt>
                <c:pt idx="1">
                  <c:v>982</c:v>
                </c:pt>
                <c:pt idx="2">
                  <c:v>509</c:v>
                </c:pt>
                <c:pt idx="3">
                  <c:v>467</c:v>
                </c:pt>
                <c:pt idx="4">
                  <c:v>706</c:v>
                </c:pt>
                <c:pt idx="5">
                  <c:v>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A9-471E-8D3E-A014CE9AC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2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80CC087-CB7C-453C-A957-67CF0A02473C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7FECB1C-6A3F-4950-BACC-6836D2F57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09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5" cy="49791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956" y="2"/>
            <a:ext cx="2946135" cy="49791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7C27775-2DC1-4F37-A543-B1AEA146FBC5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245" y="4777792"/>
            <a:ext cx="5437188" cy="390881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308"/>
            <a:ext cx="2946135" cy="49791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956" y="9430308"/>
            <a:ext cx="2946135" cy="49791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72C3D2B-A254-4D3F-B932-F12D3C26A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9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 předlohy.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5E3E243-1AEA-4FAA-B495-A1555346E2D7}" type="datetime1">
              <a:rPr lang="cs-CZ"/>
              <a:pPr>
                <a:defRPr/>
              </a:pPr>
              <a:t>10.03.2023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53DA629-D3B3-49B5-BD5A-A5637C78E7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554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72A7-2AB9-447C-A14E-9E09C63F5A5B}" type="datetime1">
              <a:rPr lang="cs-CZ"/>
              <a:pPr>
                <a:defRPr/>
              </a:pPr>
              <a:t>10.03.2023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D442-C700-4F2F-873B-B0C81A5760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602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87A5-492F-4C56-880D-A6BD89FA1F89}" type="datetime1">
              <a:rPr lang="cs-CZ"/>
              <a:pPr>
                <a:defRPr/>
              </a:pPr>
              <a:t>10.03.2023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60A-37A9-4939-B6D6-B2D7779A73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3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 předlohy.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14"/>
          <a:stretch/>
        </p:blipFill>
        <p:spPr>
          <a:xfrm>
            <a:off x="0" y="-8280"/>
            <a:ext cx="9175680" cy="68814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/>
          <p:nvPr/>
        </p:nvPicPr>
        <p:blipFill>
          <a:blip r:embed="rId14"/>
          <a:stretch/>
        </p:blipFill>
        <p:spPr>
          <a:xfrm>
            <a:off x="3600" y="360"/>
            <a:ext cx="9135720" cy="68562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F61C-A7FA-4D47-B3CB-0F36C75FF62F}" type="datetime1">
              <a:rPr lang="cs-CZ"/>
              <a:pPr>
                <a:defRPr/>
              </a:pPr>
              <a:t>10.03.2023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6F1E5-1761-4C62-84A6-9B9FE1F3DD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9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fontAlgn="base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prace.cz/" TargetMode="External"/><Relationship Id="rId2" Type="http://schemas.openxmlformats.org/officeDocument/2006/relationships/hyperlink" Target="mailto:veronika.kubalova@uradprace.cz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radprace.cz/web/cz/most-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85800" y="3454344"/>
            <a:ext cx="7771320" cy="14700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b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endParaRPr lang="cs-CZ" sz="3000" b="1" strike="noStrike" spc="-1" dirty="0">
              <a:solidFill>
                <a:srgbClr val="001E96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cs-CZ" sz="3000" b="1" spc="-1" dirty="0">
              <a:solidFill>
                <a:srgbClr val="001E96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cs-CZ" sz="3000" b="1" strike="noStrike" spc="-1" dirty="0">
              <a:solidFill>
                <a:srgbClr val="001E96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cs-CZ" sz="6000" b="1" strike="noStrike" spc="-1" dirty="0">
              <a:solidFill>
                <a:srgbClr val="001E96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Hospodářská a sociální rada Mostecka</a:t>
            </a:r>
            <a:endParaRPr lang="cs-CZ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84360" y="4976640"/>
            <a:ext cx="7774560" cy="57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cs-CZ" sz="2600" b="1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Kontaktní pracoviště ÚP ČR Most</a:t>
            </a: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cs-CZ" sz="2600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13. 3. 2023</a:t>
            </a:r>
            <a:endParaRPr lang="cs-CZ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6A3C7-27D5-40C0-A8B4-5C11B193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spc="-10" dirty="0">
                <a:latin typeface="Arial" panose="020B0604020202020204" pitchFamily="34" charset="0"/>
                <a:cs typeface="Arial" panose="020B0604020202020204" pitchFamily="34" charset="0"/>
              </a:rPr>
              <a:t>Pomoc pro občany Ukrajiny </a:t>
            </a:r>
            <a:br>
              <a:rPr lang="cs-CZ" sz="30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spc="-10" dirty="0">
                <a:latin typeface="Arial" panose="020B0604020202020204" pitchFamily="34" charset="0"/>
                <a:cs typeface="Arial" panose="020B0604020202020204" pitchFamily="34" charset="0"/>
              </a:rPr>
              <a:t>a jejich zaměstnavatele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0B06A-F081-4729-B9F3-4B6030E3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844723"/>
            <a:ext cx="8865323" cy="4558700"/>
          </a:xfrm>
        </p:spPr>
        <p:txBody>
          <a:bodyPr/>
          <a:lstStyle/>
          <a:p>
            <a:pPr marL="344125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Podmínka: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pobytové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vízum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účelem strpění / dočasné ochrany.</a:t>
            </a:r>
          </a:p>
          <a:p>
            <a:pPr marL="344125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01.03.-31.12.2022 evidováno 538 osob s dočasnou ochranou (ODO)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(329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uchazečů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 zaměstnání a 209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zájemců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 zaměstnání).</a:t>
            </a:r>
          </a:p>
          <a:p>
            <a:pPr marL="344125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Počet ODO k 31.12.2022: 265 (263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uchazečů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2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zájemci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 zaměstnání).</a:t>
            </a:r>
          </a:p>
          <a:p>
            <a:pPr marL="344125" indent="-3429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Počet zaměstnaných ODO k 31.12.2022: 69 (34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uchazečů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35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zájemců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  <a:t>o zaměstnání), z toho </a:t>
            </a:r>
            <a:r>
              <a:rPr lang="cs-CZ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46 finančně podpořených míst </a:t>
            </a:r>
            <a: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  <a:t>– příspěvek ÚP ČR.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1A07C-5391-4F54-8025-E98CF186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4" y="4275910"/>
            <a:ext cx="8161481" cy="20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6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6A3C7-27D5-40C0-A8B4-5C11B193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spc="-10" dirty="0">
                <a:latin typeface="Arial" panose="020B0604020202020204" pitchFamily="34" charset="0"/>
                <a:cs typeface="Arial" panose="020B0604020202020204" pitchFamily="34" charset="0"/>
              </a:rPr>
              <a:t>Pomoc uprchlíkům z Ukrajiny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0B06A-F081-4729-B9F3-4B6030E3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78" y="1624759"/>
            <a:ext cx="5205713" cy="4558700"/>
          </a:xfrm>
        </p:spPr>
        <p:txBody>
          <a:bodyPr/>
          <a:lstStyle/>
          <a:p>
            <a:pPr marL="344125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Poskytování poradenství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zpracování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životopisů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včetně překladu do českého jazyka, informace k možnostem zařazení žáků a studentů do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vzdělávacího procesu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informace ke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kurzům k výuce českého jazyka a ke zvoleným rekvalifikacím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informace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 nostrifikaci vzdělání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realizace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poradenských programů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125" indent="-342900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Spolupráce s tlumočníky 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(individuální i skupinové poradenství).</a:t>
            </a:r>
          </a:p>
          <a:p>
            <a:pPr marL="344125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Spolupráce se zaměstnavateli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zařazování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Ukrajinců na trh práce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25" indent="0">
              <a:spcBef>
                <a:spcPts val="0"/>
              </a:spcBef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3DB8C0-6694-419C-8306-1DF263FA6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2" r="6575"/>
          <a:stretch/>
        </p:blipFill>
        <p:spPr>
          <a:xfrm>
            <a:off x="5808617" y="1706373"/>
            <a:ext cx="2846117" cy="43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151855"/>
          </a:xfrm>
        </p:spPr>
        <p:txBody>
          <a:bodyPr/>
          <a:lstStyle/>
          <a:p>
            <a:pPr algn="r"/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Kontaktní údaje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337971" y="1556792"/>
            <a:ext cx="8450922" cy="4824536"/>
          </a:xfrm>
          <a:prstGeom prst="rect">
            <a:avLst/>
          </a:prstGeom>
        </p:spPr>
        <p:txBody>
          <a:bodyPr/>
          <a:lstStyle/>
          <a:p>
            <a:pPr marL="1225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57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57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57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57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7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Úřad práce České republiky</a:t>
            </a:r>
          </a:p>
          <a:p>
            <a:pPr indent="407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Krajská pobočka v Ústí nad Labem</a:t>
            </a:r>
          </a:p>
          <a:p>
            <a:pPr indent="407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Kontaktní pracoviště Most</a:t>
            </a:r>
          </a:p>
          <a:p>
            <a:pPr indent="407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tř. Budovatelů 1989</a:t>
            </a:r>
          </a:p>
          <a:p>
            <a:pPr indent="407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434 01  Most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Mgr. Veronika Kubalová</a:t>
            </a: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ředitelka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ÚP ČR Most</a:t>
            </a: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4572000" algn="l"/>
              </a:tabLst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T:	950 137 300</a:t>
            </a: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4572000" algn="l"/>
              </a:tabLst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M:	775 864 713</a:t>
            </a: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cs-CZ" sz="1400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veronika.kubalova@uradprace.cz</a:t>
            </a:r>
            <a:endParaRPr lang="cs-CZ" sz="1400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Kancelář: 2. patro, č.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62a</a:t>
            </a: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0767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>
                <a:cs typeface="Arial" panose="020B0604020202020204" pitchFamily="34" charset="0"/>
                <a:hlinkClick r:id="rId3"/>
              </a:rPr>
              <a:t>www.uradprace.cz</a:t>
            </a:r>
            <a:endParaRPr lang="cs-CZ" sz="1400" dirty="0">
              <a:cs typeface="Arial" panose="020B0604020202020204" pitchFamily="34" charset="0"/>
            </a:endParaRPr>
          </a:p>
          <a:p>
            <a:pPr indent="4076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400" dirty="0">
                <a:cs typeface="Arial" panose="020B0604020202020204" pitchFamily="34" charset="0"/>
                <a:hlinkClick r:id="rId4"/>
              </a:rPr>
              <a:t>https://www.uradprace.cz/web/cz/most-1</a:t>
            </a:r>
            <a:endParaRPr lang="cs-CZ" sz="1400" dirty="0">
              <a:cs typeface="Arial" panose="020B0604020202020204" pitchFamily="34" charset="0"/>
            </a:endParaRPr>
          </a:p>
          <a:p>
            <a:pPr indent="4076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2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cs-CZ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1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355107" y="1700213"/>
            <a:ext cx="8177333" cy="4321075"/>
          </a:xfrm>
          <a:prstGeom prst="rect">
            <a:avLst/>
          </a:prstGeom>
        </p:spPr>
        <p:txBody>
          <a:bodyPr/>
          <a:lstStyle/>
          <a:p>
            <a:pPr algn="ctr"/>
            <a:endParaRPr lang="cs-CZ" sz="6000" b="1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3200" b="1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32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spolupráci.</a:t>
            </a:r>
          </a:p>
        </p:txBody>
      </p:sp>
    </p:spTree>
    <p:extLst>
      <p:ext uri="{BB962C8B-B14F-4D97-AF65-F5344CB8AC3E}">
        <p14:creationId xmlns:p14="http://schemas.microsoft.com/office/powerpoint/2010/main" val="13591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Nezaměstnanost v krajích a ČR</a:t>
            </a:r>
          </a:p>
          <a:p>
            <a:pPr algn="r">
              <a:lnSpc>
                <a:spcPct val="100000"/>
              </a:lnSpc>
            </a:pPr>
            <a:r>
              <a:rPr lang="cs-CZ" sz="3200" b="1" dirty="0">
                <a:solidFill>
                  <a:srgbClr val="000099"/>
                </a:solidFill>
              </a:rPr>
              <a:t>–</a:t>
            </a:r>
            <a:r>
              <a:rPr lang="cs-CZ" sz="32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32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srovnání krajů k 31.12.2022</a:t>
            </a: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8A990B-7688-4F63-B5F5-DD74782FE591}"/>
              </a:ext>
            </a:extLst>
          </p:cNvPr>
          <p:cNvSpPr txBox="1"/>
          <p:nvPr/>
        </p:nvSpPr>
        <p:spPr>
          <a:xfrm>
            <a:off x="7368467" y="1547402"/>
            <a:ext cx="1349455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40"/>
              </a:spcAft>
            </a:pPr>
            <a:r>
              <a:rPr lang="cs-CZ" sz="1200" b="1" dirty="0"/>
              <a:t>Meziroční vývoj</a:t>
            </a:r>
            <a:br>
              <a:rPr lang="cs-CZ" sz="1200" b="1" dirty="0"/>
            </a:br>
            <a:r>
              <a:rPr lang="cs-CZ" sz="1200" b="1" dirty="0"/>
              <a:t>2021/2022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+ 0,4 %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0,0 %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+ 0,4 %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+ 0,0 %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+ 0,3 %</a:t>
            </a:r>
          </a:p>
          <a:p>
            <a:pPr algn="r">
              <a:spcAft>
                <a:spcPts val="540"/>
              </a:spcAft>
            </a:pPr>
            <a:r>
              <a:rPr lang="cs-CZ" sz="1200" b="1" dirty="0">
                <a:solidFill>
                  <a:srgbClr val="00B050"/>
                </a:solidFill>
              </a:rPr>
              <a:t>+ 0,2 %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+ 0,2 %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+ 0,2 %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+ 0,3 %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+ 0,1 %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+ 0,1 %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+ 0,2 %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+ 0,1 %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+ 0,2 %</a:t>
            </a:r>
          </a:p>
          <a:p>
            <a:pPr algn="r">
              <a:spcAft>
                <a:spcPts val="540"/>
              </a:spcAft>
            </a:pPr>
            <a:r>
              <a:rPr lang="cs-CZ" sz="1200" dirty="0"/>
              <a:t>+ 0,5 %</a:t>
            </a:r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667473126"/>
              </p:ext>
            </p:extLst>
          </p:nvPr>
        </p:nvGraphicFramePr>
        <p:xfrm>
          <a:off x="290003" y="1511062"/>
          <a:ext cx="7211628" cy="488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455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Nezaměstnanost v ÚK</a:t>
            </a:r>
          </a:p>
          <a:p>
            <a:pPr algn="r">
              <a:lnSpc>
                <a:spcPct val="100000"/>
              </a:lnSpc>
            </a:pPr>
            <a:r>
              <a:rPr lang="cs-CZ" sz="3000" b="1" dirty="0">
                <a:solidFill>
                  <a:srgbClr val="000099"/>
                </a:solidFill>
              </a:rPr>
              <a:t>–</a:t>
            </a:r>
            <a:r>
              <a:rPr lang="cs-CZ" sz="30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srovnání okresů k 31.12.2022</a:t>
            </a:r>
            <a:endParaRPr lang="cs-CZ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8A990B-7688-4F63-B5F5-DD74782FE591}"/>
              </a:ext>
            </a:extLst>
          </p:cNvPr>
          <p:cNvSpPr txBox="1"/>
          <p:nvPr/>
        </p:nvSpPr>
        <p:spPr>
          <a:xfrm>
            <a:off x="7661429" y="1571202"/>
            <a:ext cx="132117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60"/>
              </a:spcAft>
            </a:pPr>
            <a:r>
              <a:rPr lang="cs-CZ" sz="1200" b="1" dirty="0"/>
              <a:t>Meziroční vývoj</a:t>
            </a:r>
            <a:br>
              <a:rPr lang="cs-CZ" sz="1200" b="1" dirty="0"/>
            </a:br>
            <a:r>
              <a:rPr lang="cs-CZ" sz="1200" b="1" dirty="0"/>
              <a:t>2021/2022</a:t>
            </a:r>
          </a:p>
          <a:p>
            <a:pPr algn="r">
              <a:spcAft>
                <a:spcPts val="1950"/>
              </a:spcAft>
            </a:pPr>
            <a:r>
              <a:rPr lang="cs-CZ" sz="1200" b="1" dirty="0">
                <a:solidFill>
                  <a:srgbClr val="FF9900"/>
                </a:solidFill>
              </a:rPr>
              <a:t>+ 0,6 %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+ 0,3 %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+ 0,3 %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+ 0,2 %</a:t>
            </a:r>
          </a:p>
          <a:p>
            <a:pPr algn="r">
              <a:spcAft>
                <a:spcPts val="1950"/>
              </a:spcAft>
            </a:pPr>
            <a:r>
              <a:rPr lang="cs-CZ" sz="1200" b="1" dirty="0">
                <a:solidFill>
                  <a:srgbClr val="FF0000"/>
                </a:solidFill>
              </a:rPr>
              <a:t>+ 0,4 %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+ 0,6 %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+ 0,6 %</a:t>
            </a:r>
          </a:p>
          <a:p>
            <a:pPr algn="r">
              <a:spcAft>
                <a:spcPts val="1950"/>
              </a:spcAft>
            </a:pPr>
            <a:r>
              <a:rPr lang="cs-CZ" sz="1200" dirty="0"/>
              <a:t>+ 0,4 %</a:t>
            </a:r>
          </a:p>
          <a:p>
            <a:pPr algn="r">
              <a:spcAft>
                <a:spcPts val="1950"/>
              </a:spcAft>
            </a:pPr>
            <a:r>
              <a:rPr lang="cs-CZ" sz="1200" b="1" dirty="0">
                <a:solidFill>
                  <a:srgbClr val="00B050"/>
                </a:solidFill>
              </a:rPr>
              <a:t>+ 0,2 %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16979182"/>
              </p:ext>
            </p:extLst>
          </p:nvPr>
        </p:nvGraphicFramePr>
        <p:xfrm>
          <a:off x="290003" y="1511062"/>
          <a:ext cx="7371426" cy="488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061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Podíl nezaměstnaných osob na </a:t>
            </a:r>
            <a:b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počtu obyvatel </a:t>
            </a:r>
            <a:r>
              <a:rPr lang="cs-CZ" sz="30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ČR k 31.12.2022</a:t>
            </a:r>
            <a:endParaRPr lang="cs-CZ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423D2F-50BF-CC5C-84F3-650845DA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650" y="3203614"/>
            <a:ext cx="4585024" cy="324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DE46CB-D63D-AF58-CA01-075F9AB8A1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56" y="1618660"/>
            <a:ext cx="458502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0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Uchazeči o zaměstnání</a:t>
            </a:r>
          </a:p>
          <a:p>
            <a:pPr algn="r">
              <a:lnSpc>
                <a:spcPct val="100000"/>
              </a:lnSpc>
            </a:pPr>
            <a:r>
              <a:rPr lang="cs-CZ" sz="30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31.12.2021 a k 31.12.2022</a:t>
            </a:r>
          </a:p>
          <a:p>
            <a:pPr algn="r">
              <a:lnSpc>
                <a:spcPct val="100000"/>
              </a:lnSpc>
            </a:pPr>
            <a:r>
              <a:rPr lang="cs-CZ" sz="3000" b="1" dirty="0">
                <a:solidFill>
                  <a:srgbClr val="000099"/>
                </a:solidFill>
              </a:rPr>
              <a:t>–</a:t>
            </a:r>
            <a:r>
              <a:rPr lang="cs-CZ" sz="3000" b="1" strike="noStrike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okres Most</a:t>
            </a:r>
            <a:endParaRPr lang="cs-CZ" sz="3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93595"/>
              </p:ext>
            </p:extLst>
          </p:nvPr>
        </p:nvGraphicFramePr>
        <p:xfrm>
          <a:off x="609601" y="1787285"/>
          <a:ext cx="80531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708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evidovaných uchazečů o zaměstnání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8">
                <a:tc>
                  <a:txBody>
                    <a:bodyPr/>
                    <a:lstStyle/>
                    <a:p>
                      <a:r>
                        <a:rPr lang="cs-CZ" b="1" u="none" dirty="0"/>
                        <a:t>Údaje k datu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none" dirty="0"/>
                        <a:t>31.12.2021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none" dirty="0"/>
                        <a:t>31.12.2022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none" dirty="0"/>
                        <a:t>Rozdíl </a:t>
                      </a:r>
                      <a:br>
                        <a:rPr lang="cs-CZ" b="1" u="none" dirty="0"/>
                      </a:br>
                      <a:r>
                        <a:rPr lang="cs-CZ" b="1" u="none" dirty="0"/>
                        <a:t>2021–2022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08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2 113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r">
                        <a:buFontTx/>
                        <a:buNone/>
                      </a:pPr>
                      <a:r>
                        <a:rPr lang="cs-CZ" b="1" dirty="0"/>
                        <a:t>+ 15</a:t>
                      </a:r>
                    </a:p>
                  </a:txBody>
                  <a:tcPr marR="64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08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2 969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r">
                        <a:buFontTx/>
                        <a:buNone/>
                      </a:pPr>
                      <a:r>
                        <a:rPr lang="cs-CZ" b="1" dirty="0"/>
                        <a:t> + 200</a:t>
                      </a:r>
                    </a:p>
                  </a:txBody>
                  <a:tcPr marR="64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08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5 082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r">
                        <a:buFontTx/>
                        <a:buNone/>
                      </a:pPr>
                      <a:r>
                        <a:rPr lang="cs-CZ" b="1" dirty="0"/>
                        <a:t> + 215</a:t>
                      </a:r>
                    </a:p>
                  </a:txBody>
                  <a:tcPr marR="64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673103997"/>
              </p:ext>
            </p:extLst>
          </p:nvPr>
        </p:nvGraphicFramePr>
        <p:xfrm>
          <a:off x="789270" y="4081112"/>
          <a:ext cx="7555831" cy="235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326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Vzdělanostní struktura uchazečů </a:t>
            </a:r>
            <a:b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zaměstnání k 31.12.2022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>– okres Most</a:t>
            </a:r>
            <a:endParaRPr kumimoji="0" lang="cs-CZ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07287"/>
              </p:ext>
            </p:extLst>
          </p:nvPr>
        </p:nvGraphicFramePr>
        <p:xfrm>
          <a:off x="341884" y="1734348"/>
          <a:ext cx="8343450" cy="136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74587068"/>
                    </a:ext>
                  </a:extLst>
                </a:gridCol>
              </a:tblGrid>
              <a:tr h="1023649"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Základní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Střední odborné (vyučen)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ÚSV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ÚSO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- vyučení 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s </a:t>
                      </a:r>
                      <a:r>
                        <a:rPr lang="cs-CZ" sz="1400" b="0" spc="-30" baseline="0" dirty="0"/>
                        <a:t>maturitou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ÚSO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- maturita bez vyučení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Vyšší 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odborné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Vysoko-školské</a:t>
                      </a:r>
                    </a:p>
                    <a:p>
                      <a:pPr algn="ctr"/>
                      <a:r>
                        <a:rPr lang="cs-CZ" sz="1400" b="0" spc="-30" dirty="0"/>
                        <a:t>(Bc.)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Vysoko-školské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(Mgr., Ing.,</a:t>
                      </a:r>
                      <a:br>
                        <a:rPr lang="cs-CZ" sz="1400" b="0" spc="-30" dirty="0"/>
                      </a:br>
                      <a:r>
                        <a:rPr lang="cs-CZ" sz="1400" b="0" spc="-30" dirty="0"/>
                        <a:t>dr.)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spc="-30" dirty="0"/>
                        <a:t>Celkem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2 802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1 444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461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/>
                        <a:t>5 082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616984883"/>
              </p:ext>
            </p:extLst>
          </p:nvPr>
        </p:nvGraphicFramePr>
        <p:xfrm>
          <a:off x="381740" y="3282294"/>
          <a:ext cx="8318375" cy="310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299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95640" y="189000"/>
            <a:ext cx="6623640" cy="136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Délka evidence uchazečů </a:t>
            </a:r>
            <a:b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zaměstnání k 31.12.2022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okres Most</a:t>
            </a:r>
            <a:endParaRPr kumimoji="0" lang="cs-CZ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49834"/>
              </p:ext>
            </p:extLst>
          </p:nvPr>
        </p:nvGraphicFramePr>
        <p:xfrm>
          <a:off x="347205" y="1704512"/>
          <a:ext cx="3603357" cy="284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25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Délka </a:t>
                      </a:r>
                      <a:br>
                        <a:rPr lang="cs-CZ" dirty="0"/>
                      </a:br>
                      <a:r>
                        <a:rPr lang="cs-CZ" dirty="0"/>
                        <a:t>evidence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 </a:t>
                      </a:r>
                      <a:br>
                        <a:rPr lang="cs-CZ" dirty="0"/>
                      </a:br>
                      <a:r>
                        <a:rPr lang="cs-CZ" dirty="0" err="1"/>
                        <a:t>UoZ</a:t>
                      </a:r>
                      <a:endParaRPr lang="cs-CZ" dirty="0"/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Podíl</a:t>
                      </a:r>
                    </a:p>
                  </a:txBody>
                  <a:tcPr anchor="ctr">
                    <a:solidFill>
                      <a:srgbClr val="001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Do 3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1 404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28 %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cs-CZ" sz="1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</a:rPr>
                        <a:t>–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982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19 %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0" lang="cs-CZ" sz="1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</a:rPr>
                        <a:t>–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9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509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10 %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kumimoji="0" lang="cs-CZ" sz="1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</a:rPr>
                        <a:t>–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12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467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0" lang="cs-CZ" sz="1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</a:rPr>
                        <a:t>–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24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706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14 %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Nad 24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1 014</a:t>
                      </a:r>
                    </a:p>
                  </a:txBody>
                  <a:tcPr marL="468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20 %</a:t>
                      </a:r>
                    </a:p>
                  </a:txBody>
                  <a:tcPr marL="46800" marR="46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932491779"/>
              </p:ext>
            </p:extLst>
          </p:nvPr>
        </p:nvGraphicFramePr>
        <p:xfrm>
          <a:off x="4003829" y="1704514"/>
          <a:ext cx="4815451" cy="468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4E01F73C-B2E1-4B6B-B53A-5645FF02C960}"/>
              </a:ext>
            </a:extLst>
          </p:cNvPr>
          <p:cNvSpPr txBox="1"/>
          <p:nvPr/>
        </p:nvSpPr>
        <p:spPr>
          <a:xfrm>
            <a:off x="328734" y="4830618"/>
            <a:ext cx="362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/>
              <a:t>Průměrná</a:t>
            </a:r>
            <a:r>
              <a:rPr lang="cs-CZ" sz="1600" dirty="0"/>
              <a:t> délka evidence: </a:t>
            </a:r>
            <a:r>
              <a:rPr lang="cs-CZ" sz="1600" b="1" dirty="0"/>
              <a:t>519 dnů</a:t>
            </a:r>
          </a:p>
        </p:txBody>
      </p:sp>
    </p:spTree>
    <p:extLst>
      <p:ext uri="{BB962C8B-B14F-4D97-AF65-F5344CB8AC3E}">
        <p14:creationId xmlns:p14="http://schemas.microsoft.com/office/powerpoint/2010/main" val="365227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151855"/>
          </a:xfrm>
        </p:spPr>
        <p:txBody>
          <a:bodyPr/>
          <a:lstStyle/>
          <a:p>
            <a:pPr algn="r"/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Situace na trhu práce </a:t>
            </a:r>
            <a:r>
              <a:rPr lang="cs-CZ" sz="30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– </a:t>
            </a:r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2022</a:t>
            </a:r>
            <a:b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Most (stav k 31.12.2022)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93581" y="1716596"/>
            <a:ext cx="8628746" cy="460431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Meziroční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nárůst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nezaměstnanosti 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0,6 %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7 078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nově evidovaných /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6 833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ukončených evidencí (od 01.01.2022)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3 800 </a:t>
            </a:r>
            <a: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  <a:t>nastoupilo do zaměstnání, z toho </a:t>
            </a:r>
            <a:r>
              <a:rPr lang="cs-CZ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2 366</a:t>
            </a:r>
            <a: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  <a:t> umístěno ÚP ČR </a:t>
            </a:r>
            <a:b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-20" dirty="0">
                <a:latin typeface="Arial" panose="020B0604020202020204" pitchFamily="34" charset="0"/>
                <a:cs typeface="Arial" panose="020B0604020202020204" pitchFamily="34" charset="0"/>
              </a:rPr>
              <a:t>(od 01.01.2022)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Meziroční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nárůst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uchazečů o zaměstnání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1 180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volných pracovních míst, z toho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770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volných pracovních míst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cizince, tj.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65,25 %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celkového počtu VPM (k 31.12.2022)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300"/>
              </a:spcAft>
              <a:buClr>
                <a:srgbClr val="001E96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Intenzivní práce s určitými cílovými skupinami: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hmotné nouzi, uchazeči dlouhodobě evidovaní, uchazeči starší 50 let, uchazeči do 25 let (tzn. včetně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mladistvých)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3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1151855"/>
          </a:xfrm>
        </p:spPr>
        <p:txBody>
          <a:bodyPr/>
          <a:lstStyle/>
          <a:p>
            <a:pPr algn="r"/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nezaměstnaných na obyvatelstvu ve věku 15</a:t>
            </a:r>
            <a:r>
              <a:rPr lang="cs-CZ" sz="30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–</a:t>
            </a:r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let </a:t>
            </a:r>
            <a:b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obcích okresu Most k 31.12.2022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83A59BAC-80BE-4AA8-AE06-2F78F4E56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49376"/>
              </p:ext>
            </p:extLst>
          </p:nvPr>
        </p:nvGraphicFramePr>
        <p:xfrm>
          <a:off x="330927" y="1516133"/>
          <a:ext cx="8395064" cy="492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766">
                  <a:extLst>
                    <a:ext uri="{9D8B030D-6E8A-4147-A177-3AD203B41FA5}">
                      <a16:colId xmlns:a16="http://schemas.microsoft.com/office/drawing/2014/main" val="3621698951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480918567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3659024458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3440032588"/>
                    </a:ext>
                  </a:extLst>
                </a:gridCol>
              </a:tblGrid>
              <a:tr h="369932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Obec</a:t>
                      </a:r>
                    </a:p>
                  </a:txBody>
                  <a:tcPr marL="60431" marR="60431" marT="30215" marB="30215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Uchazeči o zaměstnání </a:t>
                      </a:r>
                      <a:b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60431" marR="60431" marT="30215" marB="30215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Dosažitelní uchazeči </a:t>
                      </a:r>
                      <a:b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o zaměstnání</a:t>
                      </a:r>
                    </a:p>
                  </a:txBody>
                  <a:tcPr marL="60431" marR="60431" marT="30215" marB="30215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Podíl nezaměstnaných</a:t>
                      </a:r>
                      <a:b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000" dirty="0">
                          <a:solidFill>
                            <a:schemeClr val="bg1"/>
                          </a:solidFill>
                          <a:latin typeface="+mn-lt"/>
                        </a:rPr>
                        <a:t>na obyvatelstvu v %</a:t>
                      </a:r>
                    </a:p>
                  </a:txBody>
                  <a:tcPr marL="60431" marR="60431" marT="30215" marB="30215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03345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Bečov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2167482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Bělušice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9326868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Braňany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9028191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Brandov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4811773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Jiřetín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0292715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Havraň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7978735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 Svaté Kateřiny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3397179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Horní Jiřetín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721438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Klíny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905963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Korozluky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828842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Lišnice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980736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Litvínov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438754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642331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Louka u Litvínova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5724086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Lužice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862986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Malé Březno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0636964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Mariánské Radčice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005653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Meziboří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457016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335397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Nová Ves v Horách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725976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Obrnice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014009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Patokryje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210545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Polerady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8072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Skršín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729620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Volevčice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23124"/>
                  </a:ext>
                </a:extLst>
              </a:tr>
              <a:tr h="16692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0000"/>
                        </a:lnSpc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Želenice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250197"/>
                  </a:ext>
                </a:extLst>
              </a:tr>
              <a:tr h="20052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60431" marR="60431" marT="30215" marB="3021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5 055</a:t>
                      </a:r>
                    </a:p>
                  </a:txBody>
                  <a:tcPr marL="9525" marR="171450" marT="9525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4 614</a:t>
                      </a:r>
                    </a:p>
                  </a:txBody>
                  <a:tcPr marL="60431" marR="60431" marT="30215" marB="3021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60431" marR="60431" marT="30215" marB="30215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6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631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ÚP Č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ÚP ČR" id="{E44DE6FB-8ED9-46C4-A530-C5A03058CAD4}" vid="{F64C70CE-AC8A-4775-A1B3-3960B458CE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ÚP ČR" id="{E44DE6FB-8ED9-46C4-A530-C5A03058CAD4}" vid="{0D34BBEB-55D4-400C-9000-79EB9745BE69}"/>
    </a:ext>
  </a:extLst>
</a:theme>
</file>

<file path=ppt/theme/theme3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ÚP ČR</Template>
  <TotalTime>4963</TotalTime>
  <Words>842</Words>
  <Application>Microsoft Office PowerPoint</Application>
  <PresentationFormat>Předvádění na obrazovce (4:3)</PresentationFormat>
  <Paragraphs>263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prezentace ÚP ČR</vt:lpstr>
      <vt:lpstr>Office Theme</vt:lpstr>
      <vt:lpstr>PPT sablona_UP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Situace na trhu práce – rok 2022 okres Most (stav k 31.12.2022)</vt:lpstr>
      <vt:lpstr>Podíl nezaměstnaných na obyvatelstvu ve věku 15–64 let  v obcích okresu Most k 31.12.2022</vt:lpstr>
      <vt:lpstr>Pomoc pro občany Ukrajiny  a jejich zaměstnavatele</vt:lpstr>
      <vt:lpstr>Pomoc uprchlíkům z Ukrajiny  </vt:lpstr>
      <vt:lpstr>Kontaktní údaje  </vt:lpstr>
      <vt:lpstr>Prezentace aplikace PowerPoint</vt:lpstr>
    </vt:vector>
  </TitlesOfParts>
  <Company>MPSV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Riegerová Jana Ing. (UPU-MOA)</dc:creator>
  <cp:lastModifiedBy>Kubalová Veronika Mgr. (UPU-MOA)</cp:lastModifiedBy>
  <cp:revision>375</cp:revision>
  <cp:lastPrinted>2023-03-08T15:07:12Z</cp:lastPrinted>
  <dcterms:created xsi:type="dcterms:W3CDTF">2018-05-16T06:56:32Z</dcterms:created>
  <dcterms:modified xsi:type="dcterms:W3CDTF">2023-03-10T13:44:39Z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