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ppt/theme/themeOverride5.xml" ContentType="application/vnd.openxmlformats-officedocument.themeOverride+xml"/>
  <Override PartName="/ppt/charts/chart12.xml" ContentType="application/vnd.openxmlformats-officedocument.drawingml.chart+xml"/>
  <Override PartName="/ppt/theme/themeOverride6.xml" ContentType="application/vnd.openxmlformats-officedocument.themeOverride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theme/themeOverride7.xml" ContentType="application/vnd.openxmlformats-officedocument.themeOverride+xml"/>
  <Override PartName="/ppt/charts/chart14.xml" ContentType="application/vnd.openxmlformats-officedocument.drawingml.chart+xml"/>
  <Override PartName="/ppt/theme/themeOverride8.xml" ContentType="application/vnd.openxmlformats-officedocument.themeOverride+xml"/>
  <Override PartName="/ppt/charts/chart15.xml" ContentType="application/vnd.openxmlformats-officedocument.drawingml.chart+xml"/>
  <Override PartName="/ppt/theme/themeOverride9.xml" ContentType="application/vnd.openxmlformats-officedocument.themeOverride+xml"/>
  <Override PartName="/ppt/charts/chart16.xml" ContentType="application/vnd.openxmlformats-officedocument.drawingml.chart+xml"/>
  <Override PartName="/ppt/theme/themeOverride10.xml" ContentType="application/vnd.openxmlformats-officedocument.themeOverride+xml"/>
  <Override PartName="/ppt/charts/chart17.xml" ContentType="application/vnd.openxmlformats-officedocument.drawingml.chart+xml"/>
  <Override PartName="/ppt/theme/themeOverride11.xml" ContentType="application/vnd.openxmlformats-officedocument.themeOverride+xml"/>
  <Override PartName="/ppt/charts/chart18.xml" ContentType="application/vnd.openxmlformats-officedocument.drawingml.chart+xml"/>
  <Override PartName="/ppt/theme/themeOverride12.xml" ContentType="application/vnd.openxmlformats-officedocument.themeOverride+xml"/>
  <Override PartName="/ppt/charts/chart19.xml" ContentType="application/vnd.openxmlformats-officedocument.drawingml.chart+xml"/>
  <Override PartName="/ppt/theme/themeOverride13.xml" ContentType="application/vnd.openxmlformats-officedocument.themeOverride+xml"/>
  <Override PartName="/ppt/charts/chart20.xml" ContentType="application/vnd.openxmlformats-officedocument.drawingml.chart+xml"/>
  <Override PartName="/ppt/theme/themeOverride14.xml" ContentType="application/vnd.openxmlformats-officedocument.themeOverride+xml"/>
  <Override PartName="/ppt/charts/chart21.xml" ContentType="application/vnd.openxmlformats-officedocument.drawingml.chart+xml"/>
  <Override PartName="/ppt/theme/themeOverride15.xml" ContentType="application/vnd.openxmlformats-officedocument.themeOverride+xml"/>
  <Override PartName="/ppt/charts/chart22.xml" ContentType="application/vnd.openxmlformats-officedocument.drawingml.chart+xml"/>
  <Override PartName="/ppt/theme/themeOverride16.xml" ContentType="application/vnd.openxmlformats-officedocument.themeOverride+xml"/>
  <Override PartName="/ppt/charts/chart23.xml" ContentType="application/vnd.openxmlformats-officedocument.drawingml.chart+xml"/>
  <Override PartName="/ppt/theme/themeOverride17.xml" ContentType="application/vnd.openxmlformats-officedocument.themeOverride+xml"/>
  <Override PartName="/ppt/charts/chart24.xml" ContentType="application/vnd.openxmlformats-officedocument.drawingml.chart+xml"/>
  <Override PartName="/ppt/theme/themeOverride18.xml" ContentType="application/vnd.openxmlformats-officedocument.themeOverride+xml"/>
  <Override PartName="/ppt/charts/chart25.xml" ContentType="application/vnd.openxmlformats-officedocument.drawingml.chart+xml"/>
  <Override PartName="/ppt/theme/themeOverride19.xml" ContentType="application/vnd.openxmlformats-officedocument.themeOverride+xml"/>
  <Override PartName="/ppt/charts/chart26.xml" ContentType="application/vnd.openxmlformats-officedocument.drawingml.chart+xml"/>
  <Override PartName="/ppt/theme/themeOverride20.xml" ContentType="application/vnd.openxmlformats-officedocument.themeOverride+xml"/>
  <Override PartName="/ppt/charts/chart27.xml" ContentType="application/vnd.openxmlformats-officedocument.drawingml.chart+xml"/>
  <Override PartName="/ppt/theme/themeOverride21.xml" ContentType="application/vnd.openxmlformats-officedocument.themeOverride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theme/themeOverride22.xml" ContentType="application/vnd.openxmlformats-officedocument.themeOverride+xml"/>
  <Override PartName="/ppt/charts/chart30.xml" ContentType="application/vnd.openxmlformats-officedocument.drawingml.chart+xml"/>
  <Override PartName="/ppt/theme/themeOverride23.xml" ContentType="application/vnd.openxmlformats-officedocument.themeOverride+xml"/>
  <Override PartName="/ppt/charts/chart31.xml" ContentType="application/vnd.openxmlformats-officedocument.drawingml.chart+xml"/>
  <Override PartName="/ppt/theme/themeOverride24.xml" ContentType="application/vnd.openxmlformats-officedocument.themeOverride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theme/themeOverride2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8" r:id="rId4"/>
    <p:sldId id="259" r:id="rId5"/>
    <p:sldId id="260" r:id="rId6"/>
    <p:sldId id="280" r:id="rId7"/>
    <p:sldId id="279" r:id="rId8"/>
    <p:sldId id="261" r:id="rId9"/>
    <p:sldId id="262" r:id="rId10"/>
    <p:sldId id="263" r:id="rId11"/>
    <p:sldId id="282" r:id="rId12"/>
    <p:sldId id="283" r:id="rId13"/>
    <p:sldId id="284" r:id="rId14"/>
    <p:sldId id="264" r:id="rId15"/>
    <p:sldId id="281" r:id="rId16"/>
    <p:sldId id="265" r:id="rId17"/>
    <p:sldId id="266" r:id="rId18"/>
    <p:sldId id="267" r:id="rId19"/>
    <p:sldId id="268" r:id="rId20"/>
    <p:sldId id="269" r:id="rId21"/>
    <p:sldId id="271" r:id="rId22"/>
    <p:sldId id="288" r:id="rId23"/>
    <p:sldId id="272" r:id="rId24"/>
    <p:sldId id="258" r:id="rId25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ddeleni\Dokumenty\&#218;KOLY_2012\SZ_11_2011\STATISTIKA_podklady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6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7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8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9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10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11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12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14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15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16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17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18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19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20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21.xm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ddeleni\Dokumenty\&#218;KOLY_2012\SZ_11_2011\STATISTIKA_podklady.xlsx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2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23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24.xm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ddeleni\Dokumenty\&#218;KOLY_2012\SZ_11_2011\SITUACNI_ZPRAVA_PODKLADY_VZOR.xls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ITUACNI_ZPRAVA_PODKLADY_VZOR.xls" TargetMode="External"/><Relationship Id="rId1" Type="http://schemas.openxmlformats.org/officeDocument/2006/relationships/themeOverride" Target="../theme/themeOverride25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Oddeleni\Dokumenty\&#218;KOLY_2012\SZ_11_2011\STATISTIKA_podklady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ddeleni\Dokumenty\&#218;KOLY_2012\SZ_11_2011\STATISTIKA_podklad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ddeleni\Dokumenty\&#218;KOLY_2012\SZ_11_2011\STATISTIKA_podklad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ddeleni\Dokumenty\&#218;KOLY_2012\SZ_11_2011\STATISTIKA_podklad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ddeleni\Dokumenty\&#218;KOLY_2012\SZ_11_2011\STATISTIKA_podklady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ddeleni\Dokumenty\&#218;KOLY_2012\SZ_11_2011\STATISTIKA_podklad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Zjištěno</a:t>
            </a:r>
            <a:r>
              <a:rPr lang="cs-CZ" sz="1400" baseline="0"/>
              <a:t> skutků</a:t>
            </a:r>
            <a:endParaRPr lang="en-US" sz="14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387278358693944"/>
          <c:y val="0.17406875611137007"/>
          <c:w val="0.77896751652024254"/>
          <c:h val="0.613638001132211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SKPV!$L$8</c:f>
              <c:strCache>
                <c:ptCount val="1"/>
                <c:pt idx="0">
                  <c:v>Celková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SKPV!$M$2:$N$2</c:f>
              <c:numCache>
                <c:formatCode>General</c:formatCode>
                <c:ptCount val="2"/>
                <c:pt idx="0">
                  <c:v>2011</c:v>
                </c:pt>
                <c:pt idx="1">
                  <c:v>2010</c:v>
                </c:pt>
              </c:numCache>
            </c:numRef>
          </c:cat>
          <c:val>
            <c:numRef>
              <c:f>SKPV!$M$8:$N$8</c:f>
              <c:numCache>
                <c:formatCode>General</c:formatCode>
                <c:ptCount val="2"/>
                <c:pt idx="0">
                  <c:v>4068</c:v>
                </c:pt>
                <c:pt idx="1">
                  <c:v>4254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3159296"/>
        <c:axId val="143160832"/>
        <c:axId val="0"/>
      </c:bar3DChart>
      <c:catAx>
        <c:axId val="14315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3160832"/>
        <c:crosses val="autoZero"/>
        <c:auto val="1"/>
        <c:lblAlgn val="ctr"/>
        <c:lblOffset val="100"/>
        <c:noMultiLvlLbl val="0"/>
      </c:catAx>
      <c:valAx>
        <c:axId val="143160832"/>
        <c:scaling>
          <c:orientation val="minMax"/>
          <c:min val="15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159296"/>
        <c:crosses val="autoZero"/>
        <c:crossBetween val="between"/>
        <c:majorUnit val="500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Ostatní kriminalita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List2!$A$6</c:f>
              <c:strCache>
                <c:ptCount val="1"/>
                <c:pt idx="0">
                  <c:v>Ostatní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cat>
            <c:numRef>
              <c:f>List2!$B$1:$F$1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List2!$B$6:$F$6</c:f>
              <c:numCache>
                <c:formatCode>General</c:formatCode>
                <c:ptCount val="5"/>
                <c:pt idx="0">
                  <c:v>1094</c:v>
                </c:pt>
                <c:pt idx="1">
                  <c:v>1197</c:v>
                </c:pt>
                <c:pt idx="2">
                  <c:v>1021</c:v>
                </c:pt>
                <c:pt idx="3">
                  <c:v>761</c:v>
                </c:pt>
                <c:pt idx="4">
                  <c:v>866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List2!$A$13</c:f>
              <c:strCache>
                <c:ptCount val="1"/>
                <c:pt idx="0">
                  <c:v>Ostatní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cat>
            <c:numRef>
              <c:f>List2!$B$1:$F$1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List2!$B$13:$F$13</c:f>
              <c:numCache>
                <c:formatCode>General</c:formatCode>
                <c:ptCount val="5"/>
                <c:pt idx="0">
                  <c:v>950</c:v>
                </c:pt>
                <c:pt idx="1">
                  <c:v>980</c:v>
                </c:pt>
                <c:pt idx="2">
                  <c:v>852</c:v>
                </c:pt>
                <c:pt idx="3">
                  <c:v>649</c:v>
                </c:pt>
                <c:pt idx="4">
                  <c:v>744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269312"/>
        <c:axId val="144270848"/>
      </c:lineChart>
      <c:catAx>
        <c:axId val="14426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4270848"/>
        <c:crosses val="autoZero"/>
        <c:auto val="1"/>
        <c:lblAlgn val="ctr"/>
        <c:lblOffset val="100"/>
        <c:noMultiLvlLbl val="0"/>
      </c:catAx>
      <c:valAx>
        <c:axId val="144270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269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Podíl linii  - zjištěno skutků 20</a:t>
            </a:r>
            <a:r>
              <a:rPr lang="cs-CZ" sz="1400"/>
              <a:t>11</a:t>
            </a:r>
            <a:endParaRPr lang="en-US" sz="140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SKPV!$M$2</c:f>
              <c:strCache>
                <c:ptCount val="1"/>
                <c:pt idx="0">
                  <c:v>2011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Lbls>
            <c:numFmt formatCode="0.00%" sourceLinked="0"/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SKPV!$L$3:$L$7</c:f>
              <c:strCache>
                <c:ptCount val="5"/>
                <c:pt idx="0">
                  <c:v>Násilná</c:v>
                </c:pt>
                <c:pt idx="1">
                  <c:v>Mravnostní</c:v>
                </c:pt>
                <c:pt idx="2">
                  <c:v>Majetková</c:v>
                </c:pt>
                <c:pt idx="3">
                  <c:v>Hospodářská</c:v>
                </c:pt>
                <c:pt idx="4">
                  <c:v>Ostatní</c:v>
                </c:pt>
              </c:strCache>
            </c:strRef>
          </c:cat>
          <c:val>
            <c:numRef>
              <c:f>SKPV!$M$3:$M$7</c:f>
              <c:numCache>
                <c:formatCode>General</c:formatCode>
                <c:ptCount val="5"/>
                <c:pt idx="0">
                  <c:v>300</c:v>
                </c:pt>
                <c:pt idx="1">
                  <c:v>23</c:v>
                </c:pt>
                <c:pt idx="2">
                  <c:v>2490</c:v>
                </c:pt>
                <c:pt idx="3">
                  <c:v>389</c:v>
                </c:pt>
                <c:pt idx="4">
                  <c:v>866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solidFill>
        <a:srgbClr val="1F497D">
          <a:lumMod val="60000"/>
          <a:lumOff val="40000"/>
        </a:srgbClr>
      </a:solidFill>
    </a:ln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Podíl linii  - zjištěno skutků 20</a:t>
            </a:r>
            <a:r>
              <a:rPr lang="cs-CZ" sz="1400"/>
              <a:t>10</a:t>
            </a:r>
            <a:endParaRPr lang="en-US" sz="140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SKPV!$N$2</c:f>
              <c:strCache>
                <c:ptCount val="1"/>
                <c:pt idx="0">
                  <c:v>2010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Lbls>
            <c:numFmt formatCode="0.00%" sourceLinked="0"/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SKPV!$L$3:$L$7</c:f>
              <c:strCache>
                <c:ptCount val="5"/>
                <c:pt idx="0">
                  <c:v>Násilná</c:v>
                </c:pt>
                <c:pt idx="1">
                  <c:v>Mravnostní</c:v>
                </c:pt>
                <c:pt idx="2">
                  <c:v>Majetková</c:v>
                </c:pt>
                <c:pt idx="3">
                  <c:v>Hospodářská</c:v>
                </c:pt>
                <c:pt idx="4">
                  <c:v>Ostatní</c:v>
                </c:pt>
              </c:strCache>
            </c:strRef>
          </c:cat>
          <c:val>
            <c:numRef>
              <c:f>SKPV!$N$3:$N$7</c:f>
              <c:numCache>
                <c:formatCode>General</c:formatCode>
                <c:ptCount val="5"/>
                <c:pt idx="0">
                  <c:v>300</c:v>
                </c:pt>
                <c:pt idx="1">
                  <c:v>27</c:v>
                </c:pt>
                <c:pt idx="2">
                  <c:v>2745</c:v>
                </c:pt>
                <c:pt idx="3">
                  <c:v>421</c:v>
                </c:pt>
                <c:pt idx="4">
                  <c:v>761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solidFill>
        <a:srgbClr val="1F497D">
          <a:lumMod val="60000"/>
          <a:lumOff val="40000"/>
        </a:srgbClr>
      </a:solidFill>
    </a:ln>
  </c:sp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Podíl linii  - </a:t>
            </a:r>
            <a:r>
              <a:rPr lang="cs-CZ" sz="1400"/>
              <a:t>objasněno</a:t>
            </a:r>
            <a:r>
              <a:rPr lang="en-US" sz="1400"/>
              <a:t> skutků 20</a:t>
            </a:r>
            <a:r>
              <a:rPr lang="cs-CZ" sz="1400"/>
              <a:t>11</a:t>
            </a:r>
            <a:endParaRPr lang="en-US" sz="140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SKPV!$Q$2</c:f>
              <c:strCache>
                <c:ptCount val="1"/>
                <c:pt idx="0">
                  <c:v>2011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Lbls>
            <c:numFmt formatCode="0.00%" sourceLinked="0"/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SKPV!$L$3:$L$7</c:f>
              <c:strCache>
                <c:ptCount val="5"/>
                <c:pt idx="0">
                  <c:v>Násilná</c:v>
                </c:pt>
                <c:pt idx="1">
                  <c:v>Mravnostní</c:v>
                </c:pt>
                <c:pt idx="2">
                  <c:v>Majetková</c:v>
                </c:pt>
                <c:pt idx="3">
                  <c:v>Hospodářská</c:v>
                </c:pt>
                <c:pt idx="4">
                  <c:v>Ostatní</c:v>
                </c:pt>
              </c:strCache>
            </c:strRef>
          </c:cat>
          <c:val>
            <c:numRef>
              <c:f>SKPV!$Q$3:$Q$7</c:f>
              <c:numCache>
                <c:formatCode>General</c:formatCode>
                <c:ptCount val="5"/>
                <c:pt idx="0">
                  <c:v>225</c:v>
                </c:pt>
                <c:pt idx="1">
                  <c:v>8</c:v>
                </c:pt>
                <c:pt idx="2">
                  <c:v>679</c:v>
                </c:pt>
                <c:pt idx="3">
                  <c:v>246</c:v>
                </c:pt>
                <c:pt idx="4">
                  <c:v>744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solidFill>
        <a:srgbClr val="1F497D">
          <a:lumMod val="60000"/>
          <a:lumOff val="40000"/>
        </a:srgbClr>
      </a:solidFill>
    </a:ln>
  </c:sp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Podíl linii  - </a:t>
            </a:r>
            <a:r>
              <a:rPr lang="cs-CZ" sz="1400"/>
              <a:t>objasněno</a:t>
            </a:r>
            <a:r>
              <a:rPr lang="en-US" sz="1400"/>
              <a:t> skutků 20</a:t>
            </a:r>
            <a:r>
              <a:rPr lang="cs-CZ" sz="1400"/>
              <a:t>10</a:t>
            </a:r>
            <a:endParaRPr lang="en-US" sz="140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SKPV!$R$2</c:f>
              <c:strCache>
                <c:ptCount val="1"/>
                <c:pt idx="0">
                  <c:v>2010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Lbls>
            <c:numFmt formatCode="0.00%" sourceLinked="0"/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SKPV!$L$3:$L$7</c:f>
              <c:strCache>
                <c:ptCount val="5"/>
                <c:pt idx="0">
                  <c:v>Násilná</c:v>
                </c:pt>
                <c:pt idx="1">
                  <c:v>Mravnostní</c:v>
                </c:pt>
                <c:pt idx="2">
                  <c:v>Majetková</c:v>
                </c:pt>
                <c:pt idx="3">
                  <c:v>Hospodářská</c:v>
                </c:pt>
                <c:pt idx="4">
                  <c:v>Ostatní</c:v>
                </c:pt>
              </c:strCache>
            </c:strRef>
          </c:cat>
          <c:val>
            <c:numRef>
              <c:f>SKPV!$R$3:$R$7</c:f>
              <c:numCache>
                <c:formatCode>General</c:formatCode>
                <c:ptCount val="5"/>
                <c:pt idx="0">
                  <c:v>234</c:v>
                </c:pt>
                <c:pt idx="1">
                  <c:v>26</c:v>
                </c:pt>
                <c:pt idx="2">
                  <c:v>776</c:v>
                </c:pt>
                <c:pt idx="3">
                  <c:v>266</c:v>
                </c:pt>
                <c:pt idx="4">
                  <c:v>649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solidFill>
        <a:srgbClr val="1F497D">
          <a:lumMod val="60000"/>
          <a:lumOff val="40000"/>
        </a:srgbClr>
      </a:solidFill>
    </a:ln>
  </c:sp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List2!$H$30</c:f>
              <c:strCache>
                <c:ptCount val="1"/>
                <c:pt idx="0">
                  <c:v> školy </c:v>
                </c:pt>
              </c:strCache>
            </c:strRef>
          </c:tx>
          <c:marker>
            <c:symbol val="none"/>
          </c:marker>
          <c:cat>
            <c:numRef>
              <c:f>List2!$B$24:$F$24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List2!$I$30:$M$30</c:f>
              <c:numCache>
                <c:formatCode>General</c:formatCode>
                <c:ptCount val="5"/>
                <c:pt idx="0">
                  <c:v>23</c:v>
                </c:pt>
                <c:pt idx="1">
                  <c:v>17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List2!$H$31</c:f>
              <c:strCache>
                <c:ptCount val="1"/>
                <c:pt idx="0">
                  <c:v> kiosky </c:v>
                </c:pt>
              </c:strCache>
            </c:strRef>
          </c:tx>
          <c:marker>
            <c:symbol val="none"/>
          </c:marker>
          <c:cat>
            <c:numRef>
              <c:f>List2!$B$24:$F$24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List2!$I$31:$M$31</c:f>
              <c:numCache>
                <c:formatCode>General</c:formatCode>
                <c:ptCount val="5"/>
                <c:pt idx="0">
                  <c:v>12</c:v>
                </c:pt>
                <c:pt idx="1">
                  <c:v>16</c:v>
                </c:pt>
                <c:pt idx="2">
                  <c:v>11</c:v>
                </c:pt>
                <c:pt idx="3">
                  <c:v>6</c:v>
                </c:pt>
                <c:pt idx="4">
                  <c:v>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List2!$H$32</c:f>
              <c:strCache>
                <c:ptCount val="1"/>
                <c:pt idx="0">
                  <c:v> Ubytovny </c:v>
                </c:pt>
              </c:strCache>
            </c:strRef>
          </c:tx>
          <c:marker>
            <c:symbol val="none"/>
          </c:marker>
          <c:cat>
            <c:numRef>
              <c:f>List2!$B$24:$F$24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List2!$I$32:$M$32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7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List2!$H$33</c:f>
              <c:strCache>
                <c:ptCount val="1"/>
                <c:pt idx="0">
                  <c:v> soukromé chaty</c:v>
                </c:pt>
              </c:strCache>
            </c:strRef>
          </c:tx>
          <c:marker>
            <c:symbol val="none"/>
          </c:marker>
          <c:cat>
            <c:numRef>
              <c:f>List2!$B$24:$F$24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List2!$I$33:$M$33</c:f>
              <c:numCache>
                <c:formatCode>General</c:formatCode>
                <c:ptCount val="5"/>
                <c:pt idx="0">
                  <c:v>6</c:v>
                </c:pt>
                <c:pt idx="1">
                  <c:v>11</c:v>
                </c:pt>
                <c:pt idx="2">
                  <c:v>16</c:v>
                </c:pt>
                <c:pt idx="3">
                  <c:v>8</c:v>
                </c:pt>
                <c:pt idx="4">
                  <c:v>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List2!$H$34</c:f>
              <c:strCache>
                <c:ptCount val="1"/>
                <c:pt idx="0">
                  <c:v> výlohy </c:v>
                </c:pt>
              </c:strCache>
            </c:strRef>
          </c:tx>
          <c:marker>
            <c:symbol val="none"/>
          </c:marker>
          <c:cat>
            <c:numRef>
              <c:f>List2!$B$24:$F$24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List2!$I$34:$M$34</c:f>
              <c:numCache>
                <c:formatCode>General</c:formatCode>
                <c:ptCount val="5"/>
                <c:pt idx="0">
                  <c:v>3</c:v>
                </c:pt>
                <c:pt idx="1">
                  <c:v>10</c:v>
                </c:pt>
                <c:pt idx="2">
                  <c:v>4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270464"/>
        <c:axId val="142272000"/>
      </c:lineChart>
      <c:catAx>
        <c:axId val="14227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2272000"/>
        <c:crosses val="autoZero"/>
        <c:auto val="1"/>
        <c:lblAlgn val="ctr"/>
        <c:lblOffset val="100"/>
        <c:noMultiLvlLbl val="0"/>
      </c:catAx>
      <c:valAx>
        <c:axId val="1422720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22704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List2!$H$26</c:f>
              <c:strCache>
                <c:ptCount val="1"/>
                <c:pt idx="0">
                  <c:v> byty </c:v>
                </c:pt>
              </c:strCache>
            </c:strRef>
          </c:tx>
          <c:marker>
            <c:symbol val="none"/>
          </c:marker>
          <c:cat>
            <c:numRef>
              <c:f>List2!$I$24:$M$24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List2!$I$26:$M$26</c:f>
              <c:numCache>
                <c:formatCode>General</c:formatCode>
                <c:ptCount val="5"/>
                <c:pt idx="0">
                  <c:v>108</c:v>
                </c:pt>
                <c:pt idx="1">
                  <c:v>69</c:v>
                </c:pt>
                <c:pt idx="2">
                  <c:v>103</c:v>
                </c:pt>
                <c:pt idx="3">
                  <c:v>72</c:v>
                </c:pt>
                <c:pt idx="4">
                  <c:v>118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List2!$H$27</c:f>
              <c:strCache>
                <c:ptCount val="1"/>
                <c:pt idx="0">
                  <c:v> rodinné domy</c:v>
                </c:pt>
              </c:strCache>
            </c:strRef>
          </c:tx>
          <c:marker>
            <c:symbol val="none"/>
          </c:marker>
          <c:cat>
            <c:numRef>
              <c:f>List2!$I$24:$M$24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List2!$I$27:$M$27</c:f>
              <c:numCache>
                <c:formatCode>General</c:formatCode>
                <c:ptCount val="5"/>
                <c:pt idx="0">
                  <c:v>42</c:v>
                </c:pt>
                <c:pt idx="1">
                  <c:v>37</c:v>
                </c:pt>
                <c:pt idx="2">
                  <c:v>49</c:v>
                </c:pt>
                <c:pt idx="3">
                  <c:v>41</c:v>
                </c:pt>
                <c:pt idx="4">
                  <c:v>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List2!$H$28</c:f>
              <c:strCache>
                <c:ptCount val="1"/>
                <c:pt idx="0">
                  <c:v> obchody </c:v>
                </c:pt>
              </c:strCache>
            </c:strRef>
          </c:tx>
          <c:marker>
            <c:symbol val="none"/>
          </c:marker>
          <c:cat>
            <c:numRef>
              <c:f>List2!$I$24:$M$24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List2!$I$28:$M$28</c:f>
              <c:numCache>
                <c:formatCode>General</c:formatCode>
                <c:ptCount val="5"/>
                <c:pt idx="0">
                  <c:v>68</c:v>
                </c:pt>
                <c:pt idx="1">
                  <c:v>70</c:v>
                </c:pt>
                <c:pt idx="2">
                  <c:v>45</c:v>
                </c:pt>
                <c:pt idx="3">
                  <c:v>47</c:v>
                </c:pt>
                <c:pt idx="4">
                  <c:v>41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List2!$H$29</c:f>
              <c:strCache>
                <c:ptCount val="1"/>
                <c:pt idx="0">
                  <c:v> Restaurace </c:v>
                </c:pt>
              </c:strCache>
            </c:strRef>
          </c:tx>
          <c:marker>
            <c:symbol val="none"/>
          </c:marker>
          <c:cat>
            <c:numRef>
              <c:f>List2!$I$24:$M$24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List2!$I$29:$M$29</c:f>
              <c:numCache>
                <c:formatCode>General</c:formatCode>
                <c:ptCount val="5"/>
                <c:pt idx="0">
                  <c:v>39</c:v>
                </c:pt>
                <c:pt idx="1">
                  <c:v>28</c:v>
                </c:pt>
                <c:pt idx="2">
                  <c:v>25</c:v>
                </c:pt>
                <c:pt idx="3">
                  <c:v>12</c:v>
                </c:pt>
                <c:pt idx="4">
                  <c:v>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297728"/>
        <c:axId val="142328192"/>
      </c:lineChart>
      <c:catAx>
        <c:axId val="14229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2328192"/>
        <c:crosses val="autoZero"/>
        <c:auto val="1"/>
        <c:lblAlgn val="ctr"/>
        <c:lblOffset val="100"/>
        <c:noMultiLvlLbl val="0"/>
      </c:catAx>
      <c:valAx>
        <c:axId val="1423281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22977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List2!$H$25</c:f>
              <c:strCache>
                <c:ptCount val="1"/>
                <c:pt idx="0">
                  <c:v> ostatní objekty </c:v>
                </c:pt>
              </c:strCache>
            </c:strRef>
          </c:tx>
          <c:marker>
            <c:symbol val="none"/>
          </c:marker>
          <c:trendline>
            <c:trendlineType val="linear"/>
            <c:dispRSqr val="0"/>
            <c:dispEq val="0"/>
          </c:trendline>
          <c:cat>
            <c:numRef>
              <c:f>List2!$I$24:$M$24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List2!$I$25:$M$25</c:f>
              <c:numCache>
                <c:formatCode>General</c:formatCode>
                <c:ptCount val="5"/>
                <c:pt idx="0">
                  <c:v>713</c:v>
                </c:pt>
                <c:pt idx="1">
                  <c:v>648</c:v>
                </c:pt>
                <c:pt idx="2">
                  <c:v>439</c:v>
                </c:pt>
                <c:pt idx="3">
                  <c:v>688</c:v>
                </c:pt>
                <c:pt idx="4">
                  <c:v>622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461824"/>
        <c:axId val="144463360"/>
      </c:lineChart>
      <c:catAx>
        <c:axId val="14446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4463360"/>
        <c:crosses val="autoZero"/>
        <c:auto val="1"/>
        <c:lblAlgn val="ctr"/>
        <c:lblOffset val="100"/>
        <c:noMultiLvlLbl val="0"/>
      </c:catAx>
      <c:valAx>
        <c:axId val="144463360"/>
        <c:scaling>
          <c:orientation val="minMax"/>
          <c:min val="3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44618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List2!$A$18</c:f>
              <c:strCache>
                <c:ptCount val="1"/>
                <c:pt idx="0">
                  <c:v> motorová vozidla</c:v>
                </c:pt>
              </c:strCache>
            </c:strRef>
          </c:tx>
          <c:marker>
            <c:symbol val="none"/>
          </c:marker>
          <c:cat>
            <c:numRef>
              <c:f>List2!$B$17:$F$17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List2!$B$18:$F$18</c:f>
              <c:numCache>
                <c:formatCode>General</c:formatCode>
                <c:ptCount val="5"/>
                <c:pt idx="0">
                  <c:v>267</c:v>
                </c:pt>
                <c:pt idx="1">
                  <c:v>220</c:v>
                </c:pt>
                <c:pt idx="2">
                  <c:v>188</c:v>
                </c:pt>
                <c:pt idx="3">
                  <c:v>148</c:v>
                </c:pt>
                <c:pt idx="4">
                  <c:v>220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List2!$A$20</c:f>
              <c:strCache>
                <c:ptCount val="1"/>
                <c:pt idx="0">
                  <c:v> součástek    MV </c:v>
                </c:pt>
              </c:strCache>
            </c:strRef>
          </c:tx>
          <c:marker>
            <c:symbol val="none"/>
          </c:marker>
          <c:cat>
            <c:numRef>
              <c:f>List2!$B$17:$F$17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List2!$B$20:$F$20</c:f>
              <c:numCache>
                <c:formatCode>General</c:formatCode>
                <c:ptCount val="5"/>
                <c:pt idx="0">
                  <c:v>130</c:v>
                </c:pt>
                <c:pt idx="1">
                  <c:v>86</c:v>
                </c:pt>
                <c:pt idx="2">
                  <c:v>95</c:v>
                </c:pt>
                <c:pt idx="3">
                  <c:v>58</c:v>
                </c:pt>
                <c:pt idx="4">
                  <c:v>55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List2!$A$21</c:f>
              <c:strCache>
                <c:ptCount val="1"/>
                <c:pt idx="0">
                  <c:v> jízdních kol</c:v>
                </c:pt>
              </c:strCache>
            </c:strRef>
          </c:tx>
          <c:marker>
            <c:symbol val="none"/>
          </c:marker>
          <c:cat>
            <c:numRef>
              <c:f>List2!$B$17:$F$17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List2!$B$21:$F$21</c:f>
              <c:numCache>
                <c:formatCode>General</c:formatCode>
                <c:ptCount val="5"/>
                <c:pt idx="0">
                  <c:v>48</c:v>
                </c:pt>
                <c:pt idx="1">
                  <c:v>55</c:v>
                </c:pt>
                <c:pt idx="2">
                  <c:v>27</c:v>
                </c:pt>
                <c:pt idx="3">
                  <c:v>55</c:v>
                </c:pt>
                <c:pt idx="4">
                  <c:v>46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List2!$A$22</c:f>
              <c:strCache>
                <c:ptCount val="1"/>
                <c:pt idx="0">
                  <c:v> kapesní + kr. o</c:v>
                </c:pt>
              </c:strCache>
            </c:strRef>
          </c:tx>
          <c:marker>
            <c:symbol val="none"/>
          </c:marker>
          <c:cat>
            <c:numRef>
              <c:f>List2!$B$17:$F$17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List2!$B$22:$F$22</c:f>
              <c:numCache>
                <c:formatCode>General</c:formatCode>
                <c:ptCount val="5"/>
                <c:pt idx="0">
                  <c:v>180</c:v>
                </c:pt>
                <c:pt idx="1">
                  <c:v>192</c:v>
                </c:pt>
                <c:pt idx="2">
                  <c:v>199</c:v>
                </c:pt>
                <c:pt idx="3">
                  <c:v>232</c:v>
                </c:pt>
                <c:pt idx="4">
                  <c:v>181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192064"/>
        <c:axId val="145193600"/>
      </c:lineChart>
      <c:lineChart>
        <c:grouping val="standard"/>
        <c:varyColors val="0"/>
        <c:ser>
          <c:idx val="1"/>
          <c:order val="1"/>
          <c:tx>
            <c:strRef>
              <c:f>List2!$A$19</c:f>
              <c:strCache>
                <c:ptCount val="1"/>
                <c:pt idx="0">
                  <c:v> věcí z automobilů</c:v>
                </c:pt>
              </c:strCache>
            </c:strRef>
          </c:tx>
          <c:marker>
            <c:symbol val="none"/>
          </c:marker>
          <c:cat>
            <c:numRef>
              <c:f>List2!$B$17:$F$17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List2!$B$19:$F$19</c:f>
              <c:numCache>
                <c:formatCode>General</c:formatCode>
                <c:ptCount val="5"/>
                <c:pt idx="0">
                  <c:v>696</c:v>
                </c:pt>
                <c:pt idx="1">
                  <c:v>510</c:v>
                </c:pt>
                <c:pt idx="2">
                  <c:v>426</c:v>
                </c:pt>
                <c:pt idx="3">
                  <c:v>579</c:v>
                </c:pt>
                <c:pt idx="4">
                  <c:v>393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209216"/>
        <c:axId val="145207680"/>
      </c:lineChart>
      <c:catAx>
        <c:axId val="14519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193600"/>
        <c:crosses val="autoZero"/>
        <c:auto val="1"/>
        <c:lblAlgn val="ctr"/>
        <c:lblOffset val="100"/>
        <c:noMultiLvlLbl val="0"/>
      </c:catAx>
      <c:valAx>
        <c:axId val="145193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192064"/>
        <c:crosses val="autoZero"/>
        <c:crossBetween val="between"/>
      </c:valAx>
      <c:valAx>
        <c:axId val="14520768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45209216"/>
        <c:crosses val="max"/>
        <c:crossBetween val="between"/>
      </c:valAx>
      <c:catAx>
        <c:axId val="145209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5207680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Krádeže prosté - podíl 2011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3"/>
            <c:bubble3D val="0"/>
            <c:spPr>
              <a:solidFill>
                <a:srgbClr val="FFC000"/>
              </a:solidFill>
            </c:spPr>
          </c:dPt>
          <c:dLbls>
            <c:numFmt formatCode="0.00%" sourceLinked="0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SKPV!$A$48:$A$55</c:f>
              <c:strCache>
                <c:ptCount val="8"/>
                <c:pt idx="0">
                  <c:v>ostatní</c:v>
                </c:pt>
                <c:pt idx="1">
                  <c:v>motorová vozidla</c:v>
                </c:pt>
                <c:pt idx="2">
                  <c:v>věcí z automobilů</c:v>
                </c:pt>
                <c:pt idx="3">
                  <c:v>součástek  motorových vozidel</c:v>
                </c:pt>
                <c:pt idx="4">
                  <c:v>jízdních kol</c:v>
                </c:pt>
                <c:pt idx="5">
                  <c:v>v bytech</c:v>
                </c:pt>
                <c:pt idx="6">
                  <c:v>v jiných objektech</c:v>
                </c:pt>
                <c:pt idx="7">
                  <c:v>kapesní + na osobách</c:v>
                </c:pt>
              </c:strCache>
            </c:strRef>
          </c:cat>
          <c:val>
            <c:numRef>
              <c:f>SKPV!$B$48:$B$55</c:f>
              <c:numCache>
                <c:formatCode>General</c:formatCode>
                <c:ptCount val="8"/>
                <c:pt idx="0">
                  <c:v>142</c:v>
                </c:pt>
                <c:pt idx="1">
                  <c:v>120</c:v>
                </c:pt>
                <c:pt idx="2">
                  <c:v>393</c:v>
                </c:pt>
                <c:pt idx="3">
                  <c:v>55</c:v>
                </c:pt>
                <c:pt idx="4">
                  <c:v>46</c:v>
                </c:pt>
                <c:pt idx="5">
                  <c:v>82</c:v>
                </c:pt>
                <c:pt idx="6">
                  <c:v>302</c:v>
                </c:pt>
                <c:pt idx="7">
                  <c:v>181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ln>
      <a:solidFill>
        <a:srgbClr val="1F497D">
          <a:lumMod val="60000"/>
          <a:lumOff val="40000"/>
        </a:srgbClr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Objasněno</a:t>
            </a:r>
            <a:r>
              <a:rPr lang="cs-CZ" sz="1400" baseline="0"/>
              <a:t> skutků</a:t>
            </a:r>
            <a:endParaRPr lang="en-US" sz="14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387278358693944"/>
          <c:y val="0.17406875611137002"/>
          <c:w val="0.77896751652024265"/>
          <c:h val="0.613638001132211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SKPV!$L$8</c:f>
              <c:strCache>
                <c:ptCount val="1"/>
                <c:pt idx="0">
                  <c:v>Celková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SKPV!$Q$2:$R$2</c:f>
              <c:numCache>
                <c:formatCode>General</c:formatCode>
                <c:ptCount val="2"/>
                <c:pt idx="0">
                  <c:v>2011</c:v>
                </c:pt>
                <c:pt idx="1">
                  <c:v>2010</c:v>
                </c:pt>
              </c:numCache>
            </c:numRef>
          </c:cat>
          <c:val>
            <c:numRef>
              <c:f>SKPV!$Q$8:$R$8</c:f>
              <c:numCache>
                <c:formatCode>General</c:formatCode>
                <c:ptCount val="2"/>
                <c:pt idx="0">
                  <c:v>1908</c:v>
                </c:pt>
                <c:pt idx="1">
                  <c:v>1951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3870208"/>
        <c:axId val="143880192"/>
        <c:axId val="0"/>
      </c:bar3DChart>
      <c:catAx>
        <c:axId val="14387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3880192"/>
        <c:crosses val="autoZero"/>
        <c:auto val="1"/>
        <c:lblAlgn val="ctr"/>
        <c:lblOffset val="100"/>
        <c:noMultiLvlLbl val="0"/>
      </c:catAx>
      <c:valAx>
        <c:axId val="143880192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87020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Krádeže prosté - podíl 2010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3"/>
            <c:bubble3D val="0"/>
            <c:spPr>
              <a:solidFill>
                <a:srgbClr val="FFC000"/>
              </a:solidFill>
            </c:spPr>
          </c:dPt>
          <c:dLbls>
            <c:numFmt formatCode="0.00%" sourceLinked="0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SKPV!$A$48:$A$55</c:f>
              <c:strCache>
                <c:ptCount val="8"/>
                <c:pt idx="0">
                  <c:v>ostatní</c:v>
                </c:pt>
                <c:pt idx="1">
                  <c:v>motorová vozidla</c:v>
                </c:pt>
                <c:pt idx="2">
                  <c:v>věcí z automobilů</c:v>
                </c:pt>
                <c:pt idx="3">
                  <c:v>součástek  motorových vozidel</c:v>
                </c:pt>
                <c:pt idx="4">
                  <c:v>jízdních kol</c:v>
                </c:pt>
                <c:pt idx="5">
                  <c:v>v bytech</c:v>
                </c:pt>
                <c:pt idx="6">
                  <c:v>v jiných objektech</c:v>
                </c:pt>
                <c:pt idx="7">
                  <c:v>kapesní + na osobách</c:v>
                </c:pt>
              </c:strCache>
            </c:strRef>
          </c:cat>
          <c:val>
            <c:numRef>
              <c:f>SKPV!$C$48:$C$55</c:f>
              <c:numCache>
                <c:formatCode>General</c:formatCode>
                <c:ptCount val="8"/>
                <c:pt idx="0">
                  <c:v>111</c:v>
                </c:pt>
                <c:pt idx="1">
                  <c:v>148</c:v>
                </c:pt>
                <c:pt idx="2">
                  <c:v>579</c:v>
                </c:pt>
                <c:pt idx="3">
                  <c:v>58</c:v>
                </c:pt>
                <c:pt idx="4">
                  <c:v>55</c:v>
                </c:pt>
                <c:pt idx="5">
                  <c:v>47</c:v>
                </c:pt>
                <c:pt idx="6">
                  <c:v>344</c:v>
                </c:pt>
                <c:pt idx="7">
                  <c:v>232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ln>
      <a:solidFill>
        <a:srgbClr val="1F497D">
          <a:lumMod val="60000"/>
          <a:lumOff val="40000"/>
        </a:srgbClr>
      </a:solidFill>
    </a:ln>
  </c:sp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Zkrácené p</a:t>
            </a:r>
            <a:r>
              <a:rPr lang="cs-CZ" sz="1400"/>
              <a:t>ř</a:t>
            </a:r>
            <a:r>
              <a:rPr lang="en-US" sz="1400"/>
              <a:t>ípravné </a:t>
            </a:r>
            <a:r>
              <a:rPr lang="cs-CZ" sz="1400"/>
              <a:t>ř</a:t>
            </a:r>
            <a:r>
              <a:rPr lang="en-US" sz="1400"/>
              <a:t>ízení - celkem</a:t>
            </a:r>
          </a:p>
        </c:rich>
      </c:tx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46062992126057"/>
          <c:y val="0.19480351414406533"/>
          <c:w val="0.85698381452319483"/>
          <c:h val="0.763915392928829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SKPV!$A$92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SKPV!$I$91</c:f>
              <c:strCache>
                <c:ptCount val="1"/>
                <c:pt idx="0">
                  <c:v>Celkem</c:v>
                </c:pt>
              </c:strCache>
            </c:strRef>
          </c:cat>
          <c:val>
            <c:numRef>
              <c:f>SKPV!$I$92</c:f>
              <c:numCache>
                <c:formatCode>General</c:formatCode>
                <c:ptCount val="1"/>
                <c:pt idx="0">
                  <c:v>682</c:v>
                </c:pt>
              </c:numCache>
            </c:numRef>
          </c:val>
        </c:ser>
        <c:ser>
          <c:idx val="1"/>
          <c:order val="1"/>
          <c:tx>
            <c:strRef>
              <c:f>SKPV!$A$93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SKPV!$I$91</c:f>
              <c:strCache>
                <c:ptCount val="1"/>
                <c:pt idx="0">
                  <c:v>Celkem</c:v>
                </c:pt>
              </c:strCache>
            </c:strRef>
          </c:cat>
          <c:val>
            <c:numRef>
              <c:f>SKPV!$I$93</c:f>
              <c:numCache>
                <c:formatCode>General</c:formatCode>
                <c:ptCount val="1"/>
                <c:pt idx="0">
                  <c:v>617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44920576"/>
        <c:axId val="144922112"/>
        <c:axId val="0"/>
      </c:bar3DChart>
      <c:catAx>
        <c:axId val="1449205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44922112"/>
        <c:crosses val="autoZero"/>
        <c:auto val="1"/>
        <c:lblAlgn val="ctr"/>
        <c:lblOffset val="100"/>
        <c:noMultiLvlLbl val="0"/>
      </c:catAx>
      <c:valAx>
        <c:axId val="144922112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449205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rgbClr val="1F497D">
          <a:lumMod val="60000"/>
          <a:lumOff val="40000"/>
        </a:srgbClr>
      </a:solidFill>
    </a:ln>
  </c:sp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Zkrácené přípravné řízení - OOP 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571741032371027E-2"/>
          <c:y val="0.16702573636628754"/>
          <c:w val="0.87087270341207834"/>
          <c:h val="0.649243948673089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SKPV!$A$92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SKPV!$B$91:$H$91</c:f>
              <c:strCache>
                <c:ptCount val="7"/>
                <c:pt idx="0">
                  <c:v>Litvínov</c:v>
                </c:pt>
                <c:pt idx="1">
                  <c:v>Most</c:v>
                </c:pt>
                <c:pt idx="2">
                  <c:v>Obrnice</c:v>
                </c:pt>
                <c:pt idx="3">
                  <c:v>Hamr</c:v>
                </c:pt>
                <c:pt idx="4">
                  <c:v>Meziboří</c:v>
                </c:pt>
                <c:pt idx="5">
                  <c:v>Most Zahradní</c:v>
                </c:pt>
                <c:pt idx="6">
                  <c:v>DI</c:v>
                </c:pt>
              </c:strCache>
            </c:strRef>
          </c:cat>
          <c:val>
            <c:numRef>
              <c:f>SKPV!$B$92:$H$92</c:f>
              <c:numCache>
                <c:formatCode>General</c:formatCode>
                <c:ptCount val="7"/>
                <c:pt idx="0">
                  <c:v>160</c:v>
                </c:pt>
                <c:pt idx="1">
                  <c:v>182</c:v>
                </c:pt>
                <c:pt idx="2">
                  <c:v>34</c:v>
                </c:pt>
                <c:pt idx="3">
                  <c:v>80</c:v>
                </c:pt>
                <c:pt idx="4">
                  <c:v>35</c:v>
                </c:pt>
                <c:pt idx="5">
                  <c:v>79</c:v>
                </c:pt>
                <c:pt idx="6">
                  <c:v>112</c:v>
                </c:pt>
              </c:numCache>
            </c:numRef>
          </c:val>
        </c:ser>
        <c:ser>
          <c:idx val="1"/>
          <c:order val="1"/>
          <c:tx>
            <c:strRef>
              <c:f>SKPV!$A$93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SKPV!$B$91:$H$91</c:f>
              <c:strCache>
                <c:ptCount val="7"/>
                <c:pt idx="0">
                  <c:v>Litvínov</c:v>
                </c:pt>
                <c:pt idx="1">
                  <c:v>Most</c:v>
                </c:pt>
                <c:pt idx="2">
                  <c:v>Obrnice</c:v>
                </c:pt>
                <c:pt idx="3">
                  <c:v>Hamr</c:v>
                </c:pt>
                <c:pt idx="4">
                  <c:v>Meziboří</c:v>
                </c:pt>
                <c:pt idx="5">
                  <c:v>Most Zahradní</c:v>
                </c:pt>
                <c:pt idx="6">
                  <c:v>DI</c:v>
                </c:pt>
              </c:strCache>
            </c:strRef>
          </c:cat>
          <c:val>
            <c:numRef>
              <c:f>SKPV!$B$93:$H$93</c:f>
              <c:numCache>
                <c:formatCode>General</c:formatCode>
                <c:ptCount val="7"/>
                <c:pt idx="0">
                  <c:v>139</c:v>
                </c:pt>
                <c:pt idx="1">
                  <c:v>161</c:v>
                </c:pt>
                <c:pt idx="2">
                  <c:v>34</c:v>
                </c:pt>
                <c:pt idx="3">
                  <c:v>87</c:v>
                </c:pt>
                <c:pt idx="4">
                  <c:v>27</c:v>
                </c:pt>
                <c:pt idx="5">
                  <c:v>99</c:v>
                </c:pt>
                <c:pt idx="6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4956800"/>
        <c:axId val="144974976"/>
        <c:axId val="0"/>
      </c:bar3DChart>
      <c:catAx>
        <c:axId val="144956800"/>
        <c:scaling>
          <c:orientation val="minMax"/>
        </c:scaling>
        <c:delete val="0"/>
        <c:axPos val="b"/>
        <c:majorTickMark val="out"/>
        <c:minorTickMark val="none"/>
        <c:tickLblPos val="nextTo"/>
        <c:crossAx val="144974976"/>
        <c:crosses val="autoZero"/>
        <c:auto val="1"/>
        <c:lblAlgn val="ctr"/>
        <c:lblOffset val="100"/>
        <c:noMultiLvlLbl val="0"/>
      </c:catAx>
      <c:valAx>
        <c:axId val="144974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956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1506962115172492"/>
          <c:y val="0.24035761154855637"/>
          <c:w val="0.20814070571275678"/>
          <c:h val="8.371682706328476E-2"/>
        </c:manualLayout>
      </c:layout>
      <c:overlay val="0"/>
    </c:legend>
    <c:plotVisOnly val="1"/>
    <c:dispBlanksAs val="gap"/>
    <c:showDLblsOverMax val="0"/>
  </c:chart>
  <c:spPr>
    <a:ln>
      <a:solidFill>
        <a:srgbClr val="1F497D">
          <a:lumMod val="60000"/>
          <a:lumOff val="40000"/>
        </a:srgbClr>
      </a:solidFill>
    </a:ln>
  </c:sp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Podíl jenotlivých OOP - zjištěno 2011</a:t>
            </a:r>
          </a:p>
        </c:rich>
      </c:tx>
      <c:overlay val="0"/>
    </c:title>
    <c:autoTitleDeleted val="0"/>
    <c:view3D>
      <c:rotX val="30"/>
      <c:rotY val="8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0%" sourceLinked="0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SKPV!$A$83:$A$88</c:f>
              <c:strCache>
                <c:ptCount val="6"/>
                <c:pt idx="0">
                  <c:v>Most</c:v>
                </c:pt>
                <c:pt idx="1">
                  <c:v>Most Zahradní</c:v>
                </c:pt>
                <c:pt idx="2">
                  <c:v>Obrnice</c:v>
                </c:pt>
                <c:pt idx="3">
                  <c:v>Litvínov</c:v>
                </c:pt>
                <c:pt idx="4">
                  <c:v>Hamr</c:v>
                </c:pt>
                <c:pt idx="5">
                  <c:v>Meziboří</c:v>
                </c:pt>
              </c:strCache>
            </c:strRef>
          </c:cat>
          <c:val>
            <c:numRef>
              <c:f>SKPV!$B$83:$B$88</c:f>
              <c:numCache>
                <c:formatCode>General</c:formatCode>
                <c:ptCount val="6"/>
                <c:pt idx="0">
                  <c:v>1760</c:v>
                </c:pt>
                <c:pt idx="1">
                  <c:v>665</c:v>
                </c:pt>
                <c:pt idx="2">
                  <c:v>405</c:v>
                </c:pt>
                <c:pt idx="3">
                  <c:v>739</c:v>
                </c:pt>
                <c:pt idx="4">
                  <c:v>414</c:v>
                </c:pt>
                <c:pt idx="5">
                  <c:v>86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ln>
      <a:solidFill>
        <a:srgbClr val="1F497D">
          <a:lumMod val="60000"/>
          <a:lumOff val="40000"/>
        </a:srgbClr>
      </a:solidFill>
    </a:ln>
  </c:sp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Podíl jenotlivých OOP - obj. 2011</a:t>
            </a:r>
          </a:p>
        </c:rich>
      </c:tx>
      <c:overlay val="0"/>
    </c:title>
    <c:autoTitleDeleted val="0"/>
    <c:view3D>
      <c:rotX val="30"/>
      <c:rotY val="8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0%" sourceLinked="0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SKPV!$A$83:$A$88</c:f>
              <c:strCache>
                <c:ptCount val="6"/>
                <c:pt idx="0">
                  <c:v>Most</c:v>
                </c:pt>
                <c:pt idx="1">
                  <c:v>Most Zahradní</c:v>
                </c:pt>
                <c:pt idx="2">
                  <c:v>Obrnice</c:v>
                </c:pt>
                <c:pt idx="3">
                  <c:v>Litvínov</c:v>
                </c:pt>
                <c:pt idx="4">
                  <c:v>Hamr</c:v>
                </c:pt>
                <c:pt idx="5">
                  <c:v>Meziboří</c:v>
                </c:pt>
              </c:strCache>
            </c:strRef>
          </c:cat>
          <c:val>
            <c:numRef>
              <c:f>SKPV!$C$83:$C$88</c:f>
              <c:numCache>
                <c:formatCode>General</c:formatCode>
                <c:ptCount val="6"/>
                <c:pt idx="0">
                  <c:v>755</c:v>
                </c:pt>
                <c:pt idx="1">
                  <c:v>306</c:v>
                </c:pt>
                <c:pt idx="2">
                  <c:v>188</c:v>
                </c:pt>
                <c:pt idx="3">
                  <c:v>369</c:v>
                </c:pt>
                <c:pt idx="4">
                  <c:v>239</c:v>
                </c:pt>
                <c:pt idx="5">
                  <c:v>52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ln>
      <a:solidFill>
        <a:srgbClr val="1F497D">
          <a:lumMod val="60000"/>
          <a:lumOff val="40000"/>
        </a:srgbClr>
      </a:solidFill>
    </a:ln>
  </c:sp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/>
              <a:t>Domácí násilí 2011 </a:t>
            </a:r>
            <a:endParaRPr lang="en-US"/>
          </a:p>
        </c:rich>
      </c:tx>
      <c:overlay val="0"/>
    </c:title>
    <c:autoTitleDeleted val="0"/>
    <c:view3D>
      <c:rotX val="30"/>
      <c:rotY val="3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722222222222224E-2"/>
          <c:y val="0.21082895888014044"/>
          <c:w val="0.93333333333333335"/>
          <c:h val="0.74489319043453295"/>
        </c:manualLayout>
      </c:layout>
      <c:pie3DChart>
        <c:varyColors val="1"/>
        <c:ser>
          <c:idx val="0"/>
          <c:order val="0"/>
          <c:tx>
            <c:strRef>
              <c:f>SKPV!$A$159</c:f>
              <c:strCache>
                <c:ptCount val="1"/>
                <c:pt idx="0">
                  <c:v>Celkem ÚO Most</c:v>
                </c:pt>
              </c:strCache>
            </c:strRef>
          </c:tx>
          <c:explosion val="12"/>
          <c:dLbls>
            <c:dLbl>
              <c:idx val="1"/>
              <c:layout>
                <c:manualLayout>
                  <c:x val="-1.0952501354717826E-2"/>
                  <c:y val="7.8799194725490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SKPV!$B$152:$D$152</c:f>
              <c:strCache>
                <c:ptCount val="3"/>
                <c:pt idx="0">
                  <c:v>Vykázáno</c:v>
                </c:pt>
                <c:pt idx="1">
                  <c:v>ÚZ se znaky DN</c:v>
                </c:pt>
                <c:pt idx="2">
                  <c:v>Oznámeno OSPOD</c:v>
                </c:pt>
              </c:strCache>
            </c:strRef>
          </c:cat>
          <c:val>
            <c:numRef>
              <c:f>SKPV!$B$159:$D$159</c:f>
              <c:numCache>
                <c:formatCode>General</c:formatCode>
                <c:ptCount val="3"/>
                <c:pt idx="0">
                  <c:v>38</c:v>
                </c:pt>
                <c:pt idx="1">
                  <c:v>129</c:v>
                </c:pt>
                <c:pt idx="2">
                  <c:v>1085</c:v>
                </c:pt>
              </c:numCache>
            </c:numRef>
          </c:val>
        </c:ser>
        <c:ser>
          <c:idx val="1"/>
          <c:order val="1"/>
          <c:tx>
            <c:strRef>
              <c:f>SKPV!$A$153</c:f>
              <c:strCache>
                <c:ptCount val="1"/>
                <c:pt idx="0">
                  <c:v>Most</c:v>
                </c:pt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SKPV!$B$152:$D$152</c:f>
              <c:strCache>
                <c:ptCount val="3"/>
                <c:pt idx="0">
                  <c:v>Vykázáno</c:v>
                </c:pt>
                <c:pt idx="1">
                  <c:v>ÚZ se znaky DN</c:v>
                </c:pt>
                <c:pt idx="2">
                  <c:v>Oznámeno OSPOD</c:v>
                </c:pt>
              </c:strCache>
            </c:strRef>
          </c:cat>
          <c:val>
            <c:numRef>
              <c:f>SKPV!$B$153:$D$153</c:f>
              <c:numCache>
                <c:formatCode>General</c:formatCode>
                <c:ptCount val="3"/>
                <c:pt idx="0">
                  <c:v>4</c:v>
                </c:pt>
                <c:pt idx="1">
                  <c:v>28</c:v>
                </c:pt>
                <c:pt idx="2">
                  <c:v>418</c:v>
                </c:pt>
              </c:numCache>
            </c:numRef>
          </c:val>
        </c:ser>
        <c:ser>
          <c:idx val="2"/>
          <c:order val="2"/>
          <c:tx>
            <c:strRef>
              <c:f>SKPV!$A$154</c:f>
              <c:strCache>
                <c:ptCount val="1"/>
                <c:pt idx="0">
                  <c:v>Most Zahradní</c:v>
                </c:pt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SKPV!$B$152:$D$152</c:f>
              <c:strCache>
                <c:ptCount val="3"/>
                <c:pt idx="0">
                  <c:v>Vykázáno</c:v>
                </c:pt>
                <c:pt idx="1">
                  <c:v>ÚZ se znaky DN</c:v>
                </c:pt>
                <c:pt idx="2">
                  <c:v>Oznámeno OSPOD</c:v>
                </c:pt>
              </c:strCache>
            </c:strRef>
          </c:cat>
          <c:val>
            <c:numRef>
              <c:f>SKPV!$B$154:$D$154</c:f>
              <c:numCache>
                <c:formatCode>General</c:formatCode>
                <c:ptCount val="3"/>
                <c:pt idx="0">
                  <c:v>11</c:v>
                </c:pt>
                <c:pt idx="1">
                  <c:v>32</c:v>
                </c:pt>
                <c:pt idx="2">
                  <c:v>228</c:v>
                </c:pt>
              </c:numCache>
            </c:numRef>
          </c:val>
        </c:ser>
        <c:ser>
          <c:idx val="3"/>
          <c:order val="3"/>
          <c:tx>
            <c:strRef>
              <c:f>SKPV!$A$155</c:f>
              <c:strCache>
                <c:ptCount val="1"/>
                <c:pt idx="0">
                  <c:v>Obrnice</c:v>
                </c:pt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SKPV!$B$152:$D$152</c:f>
              <c:strCache>
                <c:ptCount val="3"/>
                <c:pt idx="0">
                  <c:v>Vykázáno</c:v>
                </c:pt>
                <c:pt idx="1">
                  <c:v>ÚZ se znaky DN</c:v>
                </c:pt>
                <c:pt idx="2">
                  <c:v>Oznámeno OSPOD</c:v>
                </c:pt>
              </c:strCache>
            </c:strRef>
          </c:cat>
          <c:val>
            <c:numRef>
              <c:f>SKPV!$B$155:$D$155</c:f>
              <c:numCache>
                <c:formatCode>General</c:formatCode>
                <c:ptCount val="3"/>
                <c:pt idx="0">
                  <c:v>2</c:v>
                </c:pt>
                <c:pt idx="1">
                  <c:v>13</c:v>
                </c:pt>
                <c:pt idx="2">
                  <c:v>74</c:v>
                </c:pt>
              </c:numCache>
            </c:numRef>
          </c:val>
        </c:ser>
        <c:ser>
          <c:idx val="4"/>
          <c:order val="4"/>
          <c:tx>
            <c:strRef>
              <c:f>SKPV!$A$156</c:f>
              <c:strCache>
                <c:ptCount val="1"/>
                <c:pt idx="0">
                  <c:v>Litvínov</c:v>
                </c:pt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SKPV!$B$152:$D$152</c:f>
              <c:strCache>
                <c:ptCount val="3"/>
                <c:pt idx="0">
                  <c:v>Vykázáno</c:v>
                </c:pt>
                <c:pt idx="1">
                  <c:v>ÚZ se znaky DN</c:v>
                </c:pt>
                <c:pt idx="2">
                  <c:v>Oznámeno OSPOD</c:v>
                </c:pt>
              </c:strCache>
            </c:strRef>
          </c:cat>
          <c:val>
            <c:numRef>
              <c:f>SKPV!$B$156:$D$156</c:f>
              <c:numCache>
                <c:formatCode>General</c:formatCode>
                <c:ptCount val="3"/>
                <c:pt idx="0">
                  <c:v>11</c:v>
                </c:pt>
                <c:pt idx="1">
                  <c:v>23</c:v>
                </c:pt>
                <c:pt idx="2">
                  <c:v>168</c:v>
                </c:pt>
              </c:numCache>
            </c:numRef>
          </c:val>
        </c:ser>
        <c:ser>
          <c:idx val="5"/>
          <c:order val="5"/>
          <c:tx>
            <c:strRef>
              <c:f>SKPV!$A$157</c:f>
              <c:strCache>
                <c:ptCount val="1"/>
                <c:pt idx="0">
                  <c:v>Hamr</c:v>
                </c:pt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SKPV!$B$152:$D$152</c:f>
              <c:strCache>
                <c:ptCount val="3"/>
                <c:pt idx="0">
                  <c:v>Vykázáno</c:v>
                </c:pt>
                <c:pt idx="1">
                  <c:v>ÚZ se znaky DN</c:v>
                </c:pt>
                <c:pt idx="2">
                  <c:v>Oznámeno OSPOD</c:v>
                </c:pt>
              </c:strCache>
            </c:strRef>
          </c:cat>
          <c:val>
            <c:numRef>
              <c:f>SKPV!$B$157:$D$157</c:f>
              <c:numCache>
                <c:formatCode>General</c:formatCode>
                <c:ptCount val="3"/>
                <c:pt idx="0">
                  <c:v>10</c:v>
                </c:pt>
                <c:pt idx="1">
                  <c:v>31</c:v>
                </c:pt>
                <c:pt idx="2">
                  <c:v>148</c:v>
                </c:pt>
              </c:numCache>
            </c:numRef>
          </c:val>
        </c:ser>
        <c:ser>
          <c:idx val="6"/>
          <c:order val="6"/>
          <c:tx>
            <c:strRef>
              <c:f>SKPV!$A$158</c:f>
              <c:strCache>
                <c:ptCount val="1"/>
                <c:pt idx="0">
                  <c:v>Meziboří</c:v>
                </c:pt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SKPV!$B$152:$D$152</c:f>
              <c:strCache>
                <c:ptCount val="3"/>
                <c:pt idx="0">
                  <c:v>Vykázáno</c:v>
                </c:pt>
                <c:pt idx="1">
                  <c:v>ÚZ se znaky DN</c:v>
                </c:pt>
                <c:pt idx="2">
                  <c:v>Oznámeno OSPOD</c:v>
                </c:pt>
              </c:strCache>
            </c:strRef>
          </c:cat>
          <c:val>
            <c:numRef>
              <c:f>SKPV!$B$158:$D$158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49</c:v>
                </c:pt>
              </c:numCache>
            </c:numRef>
          </c:val>
        </c:ser>
        <c:ser>
          <c:idx val="7"/>
          <c:order val="7"/>
          <c:tx>
            <c:strRef>
              <c:f>SKPV!$A$159</c:f>
              <c:strCache>
                <c:ptCount val="1"/>
                <c:pt idx="0">
                  <c:v>Celkem ÚO Most</c:v>
                </c:pt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SKPV!$B$152:$D$152</c:f>
              <c:strCache>
                <c:ptCount val="3"/>
                <c:pt idx="0">
                  <c:v>Vykázáno</c:v>
                </c:pt>
                <c:pt idx="1">
                  <c:v>ÚZ se znaky DN</c:v>
                </c:pt>
                <c:pt idx="2">
                  <c:v>Oznámeno OSPOD</c:v>
                </c:pt>
              </c:strCache>
            </c:strRef>
          </c:cat>
          <c:val>
            <c:numRef>
              <c:f>SKPV!$B$159:$D$159</c:f>
              <c:numCache>
                <c:formatCode>General</c:formatCode>
                <c:ptCount val="3"/>
                <c:pt idx="0">
                  <c:v>38</c:v>
                </c:pt>
                <c:pt idx="1">
                  <c:v>129</c:v>
                </c:pt>
                <c:pt idx="2">
                  <c:v>1085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Přestupky  </a:t>
            </a:r>
            <a:r>
              <a:rPr lang="en-US" sz="1400"/>
              <a:t>- celkem</a:t>
            </a:r>
          </a:p>
        </c:rich>
      </c:tx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566572893556297"/>
          <c:y val="0.1800976532345222"/>
          <c:w val="0.85698381452319528"/>
          <c:h val="0.754111471360200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SKPV!$A$98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SKPV!$I$91</c:f>
              <c:strCache>
                <c:ptCount val="1"/>
                <c:pt idx="0">
                  <c:v>Celkem</c:v>
                </c:pt>
              </c:strCache>
            </c:strRef>
          </c:cat>
          <c:val>
            <c:numRef>
              <c:f>SKPV!$H$98</c:f>
              <c:numCache>
                <c:formatCode>General</c:formatCode>
                <c:ptCount val="1"/>
                <c:pt idx="0">
                  <c:v>4321</c:v>
                </c:pt>
              </c:numCache>
            </c:numRef>
          </c:val>
        </c:ser>
        <c:ser>
          <c:idx val="1"/>
          <c:order val="1"/>
          <c:tx>
            <c:strRef>
              <c:f>SKPV!$A$99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SKPV!$I$91</c:f>
              <c:strCache>
                <c:ptCount val="1"/>
                <c:pt idx="0">
                  <c:v>Celkem</c:v>
                </c:pt>
              </c:strCache>
            </c:strRef>
          </c:cat>
          <c:val>
            <c:numRef>
              <c:f>SKPV!$H$99</c:f>
              <c:numCache>
                <c:formatCode>General</c:formatCode>
                <c:ptCount val="1"/>
                <c:pt idx="0">
                  <c:v>4501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92088192"/>
        <c:axId val="92089728"/>
        <c:axId val="0"/>
      </c:bar3DChart>
      <c:catAx>
        <c:axId val="92088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92089728"/>
        <c:crosses val="autoZero"/>
        <c:auto val="1"/>
        <c:lblAlgn val="ctr"/>
        <c:lblOffset val="100"/>
        <c:noMultiLvlLbl val="0"/>
      </c:catAx>
      <c:valAx>
        <c:axId val="920897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920881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rgbClr val="1F497D">
          <a:lumMod val="60000"/>
          <a:lumOff val="40000"/>
        </a:srgbClr>
      </a:solidFill>
    </a:ln>
  </c:sp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Přestupky  - OOP 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571741032371027E-2"/>
          <c:y val="0.16702573636628754"/>
          <c:w val="0.87087270341207834"/>
          <c:h val="0.579415281423155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SKPV!$A$98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SKPV!$B$91:$G$91</c:f>
              <c:strCache>
                <c:ptCount val="6"/>
                <c:pt idx="0">
                  <c:v>Litvínov</c:v>
                </c:pt>
                <c:pt idx="1">
                  <c:v>Most</c:v>
                </c:pt>
                <c:pt idx="2">
                  <c:v>Obrnice</c:v>
                </c:pt>
                <c:pt idx="3">
                  <c:v>Hamr</c:v>
                </c:pt>
                <c:pt idx="4">
                  <c:v>Meziboří</c:v>
                </c:pt>
                <c:pt idx="5">
                  <c:v>Most Zahradní</c:v>
                </c:pt>
              </c:strCache>
            </c:strRef>
          </c:cat>
          <c:val>
            <c:numRef>
              <c:f>SKPV!$B$98:$G$98</c:f>
              <c:numCache>
                <c:formatCode>General</c:formatCode>
                <c:ptCount val="6"/>
                <c:pt idx="0">
                  <c:v>998</c:v>
                </c:pt>
                <c:pt idx="1">
                  <c:v>1782</c:v>
                </c:pt>
                <c:pt idx="2">
                  <c:v>229</c:v>
                </c:pt>
                <c:pt idx="3">
                  <c:v>505</c:v>
                </c:pt>
                <c:pt idx="4">
                  <c:v>117</c:v>
                </c:pt>
                <c:pt idx="5">
                  <c:v>690</c:v>
                </c:pt>
              </c:numCache>
            </c:numRef>
          </c:val>
        </c:ser>
        <c:ser>
          <c:idx val="1"/>
          <c:order val="1"/>
          <c:tx>
            <c:strRef>
              <c:f>SKPV!$A$99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SKPV!$B$91:$G$91</c:f>
              <c:strCache>
                <c:ptCount val="6"/>
                <c:pt idx="0">
                  <c:v>Litvínov</c:v>
                </c:pt>
                <c:pt idx="1">
                  <c:v>Most</c:v>
                </c:pt>
                <c:pt idx="2">
                  <c:v>Obrnice</c:v>
                </c:pt>
                <c:pt idx="3">
                  <c:v>Hamr</c:v>
                </c:pt>
                <c:pt idx="4">
                  <c:v>Meziboří</c:v>
                </c:pt>
                <c:pt idx="5">
                  <c:v>Most Zahradní</c:v>
                </c:pt>
              </c:strCache>
            </c:strRef>
          </c:cat>
          <c:val>
            <c:numRef>
              <c:f>SKPV!$B$99:$G$99</c:f>
              <c:numCache>
                <c:formatCode>General</c:formatCode>
                <c:ptCount val="6"/>
                <c:pt idx="0">
                  <c:v>1248</c:v>
                </c:pt>
                <c:pt idx="1">
                  <c:v>1627</c:v>
                </c:pt>
                <c:pt idx="2">
                  <c:v>247</c:v>
                </c:pt>
                <c:pt idx="3">
                  <c:v>526</c:v>
                </c:pt>
                <c:pt idx="4">
                  <c:v>113</c:v>
                </c:pt>
                <c:pt idx="5">
                  <c:v>740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132864"/>
        <c:axId val="92134400"/>
        <c:axId val="0"/>
      </c:bar3DChart>
      <c:catAx>
        <c:axId val="92132864"/>
        <c:scaling>
          <c:orientation val="minMax"/>
        </c:scaling>
        <c:delete val="0"/>
        <c:axPos val="b"/>
        <c:majorTickMark val="out"/>
        <c:minorTickMark val="none"/>
        <c:tickLblPos val="nextTo"/>
        <c:crossAx val="92134400"/>
        <c:crosses val="autoZero"/>
        <c:auto val="1"/>
        <c:lblAlgn val="ctr"/>
        <c:lblOffset val="100"/>
        <c:noMultiLvlLbl val="0"/>
      </c:catAx>
      <c:valAx>
        <c:axId val="92134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1328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3730462073023433"/>
          <c:y val="0.1890015953888117"/>
          <c:w val="0.26702748900159728"/>
          <c:h val="0.1181884617364006"/>
        </c:manualLayout>
      </c:layout>
      <c:overlay val="0"/>
    </c:legend>
    <c:plotVisOnly val="1"/>
    <c:dispBlanksAs val="gap"/>
    <c:showDLblsOverMax val="0"/>
  </c:chart>
  <c:spPr>
    <a:ln>
      <a:solidFill>
        <a:srgbClr val="1F497D">
          <a:lumMod val="60000"/>
          <a:lumOff val="40000"/>
        </a:srgbClr>
      </a:solidFill>
    </a:ln>
  </c:sp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400"/>
          </a:pPr>
          <a:endParaRPr lang="cs-CZ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SKPV!$A$104</c:f>
              <c:strCache>
                <c:ptCount val="1"/>
                <c:pt idx="0">
                  <c:v>Dopravních nehod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cat>
            <c:numRef>
              <c:f>SKPV!$B$103:$C$103</c:f>
              <c:numCache>
                <c:formatCode>General</c:formatCode>
                <c:ptCount val="2"/>
                <c:pt idx="0">
                  <c:v>2011</c:v>
                </c:pt>
                <c:pt idx="1">
                  <c:v>2010</c:v>
                </c:pt>
              </c:numCache>
            </c:numRef>
          </c:cat>
          <c:val>
            <c:numRef>
              <c:f>SKPV!$B$104:$C$104</c:f>
              <c:numCache>
                <c:formatCode>0</c:formatCode>
                <c:ptCount val="2"/>
                <c:pt idx="0">
                  <c:v>853</c:v>
                </c:pt>
                <c:pt idx="1">
                  <c:v>790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2613248"/>
        <c:axId val="92619136"/>
        <c:axId val="0"/>
      </c:bar3DChart>
      <c:catAx>
        <c:axId val="9261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619136"/>
        <c:crosses val="autoZero"/>
        <c:auto val="1"/>
        <c:lblAlgn val="ctr"/>
        <c:lblOffset val="100"/>
        <c:noMultiLvlLbl val="0"/>
      </c:catAx>
      <c:valAx>
        <c:axId val="92619136"/>
        <c:scaling>
          <c:orientation val="minMax"/>
          <c:min val="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2613248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1F497D">
          <a:lumMod val="60000"/>
          <a:lumOff val="40000"/>
        </a:srgbClr>
      </a:solidFill>
    </a:ln>
  </c:sp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DN - podíl zranění 20</a:t>
            </a:r>
            <a:r>
              <a:rPr lang="cs-CZ" sz="1400"/>
              <a:t>10</a:t>
            </a:r>
            <a:endParaRPr lang="en-US" sz="1400"/>
          </a:p>
        </c:rich>
      </c:tx>
      <c:overlay val="0"/>
    </c:title>
    <c:autoTitleDeleted val="0"/>
    <c:view3D>
      <c:rotX val="30"/>
      <c:rotY val="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277777777777767E-2"/>
          <c:y val="0.1955872703412074"/>
          <c:w val="0.8666666666666667"/>
          <c:h val="0.699242125984246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numFmt formatCode="0.00%" sourceLinked="0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SKPV!$A$105:$A$107</c:f>
              <c:strCache>
                <c:ptCount val="3"/>
                <c:pt idx="0">
                  <c:v>Usmrceno osob</c:v>
                </c:pt>
                <c:pt idx="1">
                  <c:v>Těžce zraněno osob</c:v>
                </c:pt>
                <c:pt idx="2">
                  <c:v>Lehce zraněno osob</c:v>
                </c:pt>
              </c:strCache>
            </c:strRef>
          </c:cat>
          <c:val>
            <c:numRef>
              <c:f>SKPV!$C$105:$C$107</c:f>
              <c:numCache>
                <c:formatCode>0</c:formatCode>
                <c:ptCount val="3"/>
                <c:pt idx="0">
                  <c:v>4</c:v>
                </c:pt>
                <c:pt idx="1">
                  <c:v>10</c:v>
                </c:pt>
                <c:pt idx="2">
                  <c:v>173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ln>
      <a:solidFill>
        <a:srgbClr val="1F497D">
          <a:lumMod val="60000"/>
          <a:lumOff val="40000"/>
        </a:srgbClr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cs-CZ" sz="1400"/>
              <a:t>Zjištěno</a:t>
            </a:r>
            <a:r>
              <a:rPr lang="cs-CZ" sz="1600"/>
              <a:t> skutků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315923230752139"/>
          <c:y val="0.13864460964493713"/>
          <c:w val="0.8592772099396363"/>
          <c:h val="0.763287697747617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SKPV!$M$2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SKPV!$L$3:$L$7</c:f>
              <c:strCache>
                <c:ptCount val="5"/>
                <c:pt idx="0">
                  <c:v>Násilná</c:v>
                </c:pt>
                <c:pt idx="1">
                  <c:v>Mravnostní</c:v>
                </c:pt>
                <c:pt idx="2">
                  <c:v>Majetková</c:v>
                </c:pt>
                <c:pt idx="3">
                  <c:v>Hospodářská</c:v>
                </c:pt>
                <c:pt idx="4">
                  <c:v>Ostatní</c:v>
                </c:pt>
              </c:strCache>
            </c:strRef>
          </c:cat>
          <c:val>
            <c:numRef>
              <c:f>SKPV!$M$3:$M$7</c:f>
              <c:numCache>
                <c:formatCode>General</c:formatCode>
                <c:ptCount val="5"/>
                <c:pt idx="0">
                  <c:v>300</c:v>
                </c:pt>
                <c:pt idx="1">
                  <c:v>23</c:v>
                </c:pt>
                <c:pt idx="2">
                  <c:v>2490</c:v>
                </c:pt>
                <c:pt idx="3">
                  <c:v>389</c:v>
                </c:pt>
                <c:pt idx="4">
                  <c:v>866</c:v>
                </c:pt>
              </c:numCache>
            </c:numRef>
          </c:val>
        </c:ser>
        <c:ser>
          <c:idx val="1"/>
          <c:order val="1"/>
          <c:tx>
            <c:strRef>
              <c:f>SKPV!$N$2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SKPV!$L$3:$L$7</c:f>
              <c:strCache>
                <c:ptCount val="5"/>
                <c:pt idx="0">
                  <c:v>Násilná</c:v>
                </c:pt>
                <c:pt idx="1">
                  <c:v>Mravnostní</c:v>
                </c:pt>
                <c:pt idx="2">
                  <c:v>Majetková</c:v>
                </c:pt>
                <c:pt idx="3">
                  <c:v>Hospodářská</c:v>
                </c:pt>
                <c:pt idx="4">
                  <c:v>Ostatní</c:v>
                </c:pt>
              </c:strCache>
            </c:strRef>
          </c:cat>
          <c:val>
            <c:numRef>
              <c:f>SKPV!$N$3:$N$7</c:f>
              <c:numCache>
                <c:formatCode>General</c:formatCode>
                <c:ptCount val="5"/>
                <c:pt idx="0">
                  <c:v>300</c:v>
                </c:pt>
                <c:pt idx="1">
                  <c:v>27</c:v>
                </c:pt>
                <c:pt idx="2">
                  <c:v>2745</c:v>
                </c:pt>
                <c:pt idx="3">
                  <c:v>421</c:v>
                </c:pt>
                <c:pt idx="4">
                  <c:v>761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43683968"/>
        <c:axId val="143685504"/>
        <c:axId val="0"/>
      </c:bar3DChart>
      <c:catAx>
        <c:axId val="1436839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43685504"/>
        <c:crosses val="autoZero"/>
        <c:auto val="1"/>
        <c:lblAlgn val="ctr"/>
        <c:lblOffset val="100"/>
        <c:noMultiLvlLbl val="0"/>
      </c:catAx>
      <c:valAx>
        <c:axId val="1436855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43683968"/>
        <c:crosses val="autoZero"/>
        <c:crossBetween val="between"/>
        <c:majorUnit val="500"/>
      </c:valAx>
    </c:plotArea>
    <c:legend>
      <c:legendPos val="b"/>
      <c:layout>
        <c:manualLayout>
          <c:xMode val="edge"/>
          <c:yMode val="edge"/>
          <c:x val="0.66428020403532861"/>
          <c:y val="0.28235029009531731"/>
          <c:w val="0.32031899427726818"/>
          <c:h val="0.11896601740571965"/>
        </c:manualLayout>
      </c:layout>
      <c:overlay val="0"/>
    </c:legend>
    <c:plotVisOnly val="1"/>
    <c:dispBlanksAs val="gap"/>
    <c:showDLblsOverMax val="0"/>
  </c:chart>
  <c:spPr>
    <a:ln>
      <a:solidFill>
        <a:srgbClr val="1F497D">
          <a:lumMod val="60000"/>
          <a:lumOff val="40000"/>
        </a:srgbClr>
      </a:solidFill>
    </a:ln>
  </c:sp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DN - podíl zranění 20</a:t>
            </a:r>
            <a:r>
              <a:rPr lang="cs-CZ" sz="1400"/>
              <a:t>11</a:t>
            </a:r>
            <a:endParaRPr lang="en-US" sz="1400"/>
          </a:p>
        </c:rich>
      </c:tx>
      <c:overlay val="0"/>
    </c:title>
    <c:autoTitleDeleted val="0"/>
    <c:view3D>
      <c:rotX val="30"/>
      <c:rotY val="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277777777777767E-2"/>
          <c:y val="0.1955872703412074"/>
          <c:w val="0.8666666666666667"/>
          <c:h val="0.6992421259842467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1"/>
              <c:layout>
                <c:manualLayout>
                  <c:x val="-1.4702944836548484E-2"/>
                  <c:y val="-0.3377679190656001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0%" sourceLinked="0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SKPV!$A$105:$A$107</c:f>
              <c:strCache>
                <c:ptCount val="3"/>
                <c:pt idx="0">
                  <c:v>Usmrceno osob</c:v>
                </c:pt>
                <c:pt idx="1">
                  <c:v>Těžce zraněno osob</c:v>
                </c:pt>
                <c:pt idx="2">
                  <c:v>Lehce zraněno osob</c:v>
                </c:pt>
              </c:strCache>
            </c:strRef>
          </c:cat>
          <c:val>
            <c:numRef>
              <c:f>SKPV!$B$105:$B$107</c:f>
              <c:numCache>
                <c:formatCode>0</c:formatCode>
                <c:ptCount val="3"/>
                <c:pt idx="0">
                  <c:v>3</c:v>
                </c:pt>
                <c:pt idx="1">
                  <c:v>3</c:v>
                </c:pt>
                <c:pt idx="2">
                  <c:v>160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ln>
      <a:solidFill>
        <a:srgbClr val="1F497D">
          <a:lumMod val="60000"/>
          <a:lumOff val="40000"/>
        </a:srgbClr>
      </a:solidFill>
    </a:ln>
  </c:sp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List2!$A$60</c:f>
              <c:strCache>
                <c:ptCount val="1"/>
                <c:pt idx="0">
                  <c:v>Dopravních nehod</c:v>
                </c:pt>
              </c:strCache>
            </c:strRef>
          </c:tx>
          <c:marker>
            <c:symbol val="none"/>
          </c:marker>
          <c:cat>
            <c:numRef>
              <c:f>List2!$B$59:$F$59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List2!$B$60:$F$60</c:f>
              <c:numCache>
                <c:formatCode>General</c:formatCode>
                <c:ptCount val="5"/>
                <c:pt idx="0">
                  <c:v>1305</c:v>
                </c:pt>
                <c:pt idx="1">
                  <c:v>1151</c:v>
                </c:pt>
                <c:pt idx="2">
                  <c:v>826</c:v>
                </c:pt>
                <c:pt idx="3">
                  <c:v>790</c:v>
                </c:pt>
                <c:pt idx="4">
                  <c:v>853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List2!$A$63</c:f>
              <c:strCache>
                <c:ptCount val="1"/>
                <c:pt idx="0">
                  <c:v>Lehce zraněno osob</c:v>
                </c:pt>
              </c:strCache>
            </c:strRef>
          </c:tx>
          <c:marker>
            <c:symbol val="none"/>
          </c:marker>
          <c:cat>
            <c:numRef>
              <c:f>List2!$B$59:$F$59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List2!$B$63:$F$63</c:f>
              <c:numCache>
                <c:formatCode>General</c:formatCode>
                <c:ptCount val="5"/>
                <c:pt idx="0">
                  <c:v>254</c:v>
                </c:pt>
                <c:pt idx="1">
                  <c:v>234</c:v>
                </c:pt>
                <c:pt idx="2">
                  <c:v>197</c:v>
                </c:pt>
                <c:pt idx="3">
                  <c:v>173</c:v>
                </c:pt>
                <c:pt idx="4">
                  <c:v>160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000448"/>
        <c:axId val="93001984"/>
      </c:lineChart>
      <c:lineChart>
        <c:grouping val="standard"/>
        <c:varyColors val="0"/>
        <c:ser>
          <c:idx val="1"/>
          <c:order val="1"/>
          <c:tx>
            <c:strRef>
              <c:f>List2!$A$61</c:f>
              <c:strCache>
                <c:ptCount val="1"/>
                <c:pt idx="0">
                  <c:v>Usmrceno osob</c:v>
                </c:pt>
              </c:strCache>
            </c:strRef>
          </c:tx>
          <c:marker>
            <c:symbol val="none"/>
          </c:marker>
          <c:val>
            <c:numRef>
              <c:f>List2!$B$61:$F$61</c:f>
              <c:numCache>
                <c:formatCode>General</c:formatCode>
                <c:ptCount val="5"/>
                <c:pt idx="0">
                  <c:v>3</c:v>
                </c:pt>
                <c:pt idx="1">
                  <c:v>8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List2!$A$62</c:f>
              <c:strCache>
                <c:ptCount val="1"/>
                <c:pt idx="0">
                  <c:v>Těžce zraněno osob</c:v>
                </c:pt>
              </c:strCache>
            </c:strRef>
          </c:tx>
          <c:marker>
            <c:symbol val="none"/>
          </c:marker>
          <c:val>
            <c:numRef>
              <c:f>List2!$B$62:$F$62</c:f>
              <c:numCache>
                <c:formatCode>General</c:formatCode>
                <c:ptCount val="5"/>
                <c:pt idx="0">
                  <c:v>29</c:v>
                </c:pt>
                <c:pt idx="1">
                  <c:v>17</c:v>
                </c:pt>
                <c:pt idx="2">
                  <c:v>19</c:v>
                </c:pt>
                <c:pt idx="3">
                  <c:v>10</c:v>
                </c:pt>
                <c:pt idx="4">
                  <c:v>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List2!$A$64</c:f>
              <c:strCache>
                <c:ptCount val="1"/>
                <c:pt idx="0">
                  <c:v>Alkohol</c:v>
                </c:pt>
              </c:strCache>
            </c:strRef>
          </c:tx>
          <c:marker>
            <c:symbol val="none"/>
          </c:marker>
          <c:val>
            <c:numRef>
              <c:f>List2!$B$64:$F$64</c:f>
              <c:numCache>
                <c:formatCode>General</c:formatCode>
                <c:ptCount val="5"/>
                <c:pt idx="0">
                  <c:v>51</c:v>
                </c:pt>
                <c:pt idx="1">
                  <c:v>39</c:v>
                </c:pt>
                <c:pt idx="2">
                  <c:v>30</c:v>
                </c:pt>
                <c:pt idx="3">
                  <c:v>30</c:v>
                </c:pt>
                <c:pt idx="4">
                  <c:v>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017600"/>
        <c:axId val="93016064"/>
      </c:lineChart>
      <c:catAx>
        <c:axId val="9300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3001984"/>
        <c:crosses val="autoZero"/>
        <c:auto val="1"/>
        <c:lblAlgn val="ctr"/>
        <c:lblOffset val="100"/>
        <c:noMultiLvlLbl val="0"/>
      </c:catAx>
      <c:valAx>
        <c:axId val="930019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3000448"/>
        <c:crosses val="autoZero"/>
        <c:crossBetween val="between"/>
      </c:valAx>
      <c:valAx>
        <c:axId val="9301606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93017600"/>
        <c:crosses val="max"/>
        <c:crossBetween val="between"/>
      </c:valAx>
      <c:catAx>
        <c:axId val="93017600"/>
        <c:scaling>
          <c:orientation val="minMax"/>
        </c:scaling>
        <c:delete val="1"/>
        <c:axPos val="b"/>
        <c:majorTickMark val="out"/>
        <c:minorTickMark val="none"/>
        <c:tickLblPos val="none"/>
        <c:crossAx val="93016064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Příčina DN - podíl 2011</a:t>
            </a:r>
          </a:p>
        </c:rich>
      </c:tx>
      <c:overlay val="0"/>
    </c:title>
    <c:autoTitleDeleted val="0"/>
    <c:view3D>
      <c:rotX val="30"/>
      <c:rotY val="115"/>
      <c:rAngAx val="0"/>
      <c:perspective val="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419559130287712"/>
          <c:y val="2.6919711959086584E-6"/>
          <c:w val="0.72958637926822356"/>
          <c:h val="0.97979709267110993"/>
        </c:manualLayout>
      </c:layout>
      <c:pie3DChart>
        <c:varyColors val="1"/>
        <c:ser>
          <c:idx val="0"/>
          <c:order val="0"/>
          <c:spPr>
            <a:solidFill>
              <a:srgbClr val="0070C0"/>
            </a:solidFill>
          </c:spPr>
          <c:explosion val="11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cs-CZ"/>
                      <a:t>Nesp.</a:t>
                    </a:r>
                    <a:r>
                      <a:rPr lang="cs-CZ" baseline="0"/>
                      <a:t> způsob</a:t>
                    </a:r>
                    <a:r>
                      <a:rPr lang="en-US"/>
                      <a:t>í</a:t>
                    </a:r>
                    <a:r>
                      <a:rPr lang="cs-CZ"/>
                      <a:t> jí</a:t>
                    </a:r>
                    <a:r>
                      <a:rPr lang="en-US"/>
                      <a:t>zdy; 386; 48,86%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0%" sourceLinked="0"/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'2'!$A$14:$A$18</c:f>
              <c:strCache>
                <c:ptCount val="5"/>
                <c:pt idx="0">
                  <c:v>Způsob jízdy</c:v>
                </c:pt>
                <c:pt idx="1">
                  <c:v>Rychlost</c:v>
                </c:pt>
                <c:pt idx="2">
                  <c:v>Nedání přednosti</c:v>
                </c:pt>
                <c:pt idx="3">
                  <c:v>Předjíždění</c:v>
                </c:pt>
                <c:pt idx="4">
                  <c:v>Ostatní</c:v>
                </c:pt>
              </c:strCache>
            </c:strRef>
          </c:cat>
          <c:val>
            <c:numRef>
              <c:f>'2'!$C$14:$C$18</c:f>
              <c:numCache>
                <c:formatCode>General</c:formatCode>
                <c:ptCount val="5"/>
                <c:pt idx="0">
                  <c:v>386</c:v>
                </c:pt>
                <c:pt idx="1">
                  <c:v>180</c:v>
                </c:pt>
                <c:pt idx="2">
                  <c:v>147</c:v>
                </c:pt>
                <c:pt idx="3">
                  <c:v>13</c:v>
                </c:pt>
                <c:pt idx="4" formatCode="0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/>
              <a:t>DN - druh srážky 2011</a:t>
            </a:r>
          </a:p>
        </c:rich>
      </c:tx>
      <c:layout>
        <c:manualLayout>
          <c:xMode val="edge"/>
          <c:yMode val="edge"/>
          <c:x val="0.22325"/>
          <c:y val="1.8518518518518538E-2"/>
        </c:manualLayout>
      </c:layout>
      <c:overlay val="0"/>
    </c:title>
    <c:autoTitleDeleted val="0"/>
    <c:view3D>
      <c:rotX val="40"/>
      <c:rotY val="2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496522309711307"/>
          <c:y val="2.1014144065325209E-2"/>
          <c:w val="0.58461373578302656"/>
          <c:h val="0.97435622630504515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7"/>
            <c:bubble3D val="0"/>
            <c:explosion val="8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3"/>
              <c:layout>
                <c:manualLayout>
                  <c:x val="0.11356714785651803"/>
                  <c:y val="0.1488407699037620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'2'!$D$11:$D$18</c:f>
              <c:strCache>
                <c:ptCount val="8"/>
                <c:pt idx="0">
                  <c:v>Chodec</c:v>
                </c:pt>
                <c:pt idx="1">
                  <c:v>Vlak - tramvaj</c:v>
                </c:pt>
                <c:pt idx="2">
                  <c:v>Havárie</c:v>
                </c:pt>
                <c:pt idx="3">
                  <c:v>odstav. vozidlo</c:v>
                </c:pt>
                <c:pt idx="4">
                  <c:v>Pevná překážka</c:v>
                </c:pt>
                <c:pt idx="5">
                  <c:v>Lesní zvěř</c:v>
                </c:pt>
                <c:pt idx="6">
                  <c:v>Jiný druh nehody</c:v>
                </c:pt>
                <c:pt idx="7">
                  <c:v>Ostatní</c:v>
                </c:pt>
              </c:strCache>
            </c:strRef>
          </c:cat>
          <c:val>
            <c:numRef>
              <c:f>'2'!$E$11:$E$18</c:f>
              <c:numCache>
                <c:formatCode>General</c:formatCode>
                <c:ptCount val="8"/>
                <c:pt idx="0">
                  <c:v>35</c:v>
                </c:pt>
                <c:pt idx="1">
                  <c:v>3</c:v>
                </c:pt>
                <c:pt idx="2">
                  <c:v>48</c:v>
                </c:pt>
                <c:pt idx="3">
                  <c:v>207</c:v>
                </c:pt>
                <c:pt idx="4">
                  <c:v>126</c:v>
                </c:pt>
                <c:pt idx="5">
                  <c:v>43</c:v>
                </c:pt>
                <c:pt idx="6">
                  <c:v>35</c:v>
                </c:pt>
                <c:pt idx="7" formatCode="0">
                  <c:v>356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solidFill>
        <a:srgbClr val="4F81BD"/>
      </a:solidFill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Objasněno skutků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229968571525249"/>
          <c:y val="0.16279715690504676"/>
          <c:w val="0.83368963536210783"/>
          <c:h val="0.724646873861560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SKPV!$Q$2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SKPV!$L$3:$L$7</c:f>
              <c:strCache>
                <c:ptCount val="5"/>
                <c:pt idx="0">
                  <c:v>Násilná</c:v>
                </c:pt>
                <c:pt idx="1">
                  <c:v>Mravnostní</c:v>
                </c:pt>
                <c:pt idx="2">
                  <c:v>Majetková</c:v>
                </c:pt>
                <c:pt idx="3">
                  <c:v>Hospodářská</c:v>
                </c:pt>
                <c:pt idx="4">
                  <c:v>Ostatní</c:v>
                </c:pt>
              </c:strCache>
            </c:strRef>
          </c:cat>
          <c:val>
            <c:numRef>
              <c:f>SKPV!$Q$3:$Q$7</c:f>
              <c:numCache>
                <c:formatCode>General</c:formatCode>
                <c:ptCount val="5"/>
                <c:pt idx="0">
                  <c:v>225</c:v>
                </c:pt>
                <c:pt idx="1">
                  <c:v>14</c:v>
                </c:pt>
                <c:pt idx="2">
                  <c:v>679</c:v>
                </c:pt>
                <c:pt idx="3">
                  <c:v>246</c:v>
                </c:pt>
                <c:pt idx="4">
                  <c:v>744</c:v>
                </c:pt>
              </c:numCache>
            </c:numRef>
          </c:val>
        </c:ser>
        <c:ser>
          <c:idx val="1"/>
          <c:order val="1"/>
          <c:tx>
            <c:strRef>
              <c:f>SKPV!$R$2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SKPV!$L$3:$L$7</c:f>
              <c:strCache>
                <c:ptCount val="5"/>
                <c:pt idx="0">
                  <c:v>Násilná</c:v>
                </c:pt>
                <c:pt idx="1">
                  <c:v>Mravnostní</c:v>
                </c:pt>
                <c:pt idx="2">
                  <c:v>Majetková</c:v>
                </c:pt>
                <c:pt idx="3">
                  <c:v>Hospodářská</c:v>
                </c:pt>
                <c:pt idx="4">
                  <c:v>Ostatní</c:v>
                </c:pt>
              </c:strCache>
            </c:strRef>
          </c:cat>
          <c:val>
            <c:numRef>
              <c:f>SKPV!$R$3:$R$7</c:f>
              <c:numCache>
                <c:formatCode>General</c:formatCode>
                <c:ptCount val="5"/>
                <c:pt idx="0">
                  <c:v>234</c:v>
                </c:pt>
                <c:pt idx="1">
                  <c:v>26</c:v>
                </c:pt>
                <c:pt idx="2">
                  <c:v>776</c:v>
                </c:pt>
                <c:pt idx="3">
                  <c:v>266</c:v>
                </c:pt>
                <c:pt idx="4">
                  <c:v>649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43716352"/>
        <c:axId val="143717888"/>
        <c:axId val="0"/>
      </c:bar3DChart>
      <c:catAx>
        <c:axId val="1437163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43717888"/>
        <c:crosses val="autoZero"/>
        <c:auto val="1"/>
        <c:lblAlgn val="ctr"/>
        <c:lblOffset val="100"/>
        <c:noMultiLvlLbl val="0"/>
      </c:catAx>
      <c:valAx>
        <c:axId val="1437178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43716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204082322327737"/>
          <c:y val="0.15671286941001941"/>
          <c:w val="0.15993342570376248"/>
          <c:h val="0.23408110189389378"/>
        </c:manualLayout>
      </c:layout>
      <c:overlay val="0"/>
    </c:legend>
    <c:plotVisOnly val="1"/>
    <c:dispBlanksAs val="gap"/>
    <c:showDLblsOverMax val="0"/>
  </c:chart>
  <c:spPr>
    <a:ln>
      <a:solidFill>
        <a:srgbClr val="1F497D">
          <a:lumMod val="60000"/>
          <a:lumOff val="40000"/>
        </a:srgbClr>
      </a:solidFill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Celková kriminalita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List2!$A$7</c:f>
              <c:strCache>
                <c:ptCount val="1"/>
                <c:pt idx="0">
                  <c:v>Celková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cat>
            <c:numRef>
              <c:f>List2!$B$1:$F$1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List2!$B$7:$F$7</c:f>
              <c:numCache>
                <c:formatCode>General</c:formatCode>
                <c:ptCount val="5"/>
                <c:pt idx="0">
                  <c:v>5376</c:v>
                </c:pt>
                <c:pt idx="1">
                  <c:v>5083</c:v>
                </c:pt>
                <c:pt idx="2">
                  <c:v>4347</c:v>
                </c:pt>
                <c:pt idx="3">
                  <c:v>4254</c:v>
                </c:pt>
                <c:pt idx="4">
                  <c:v>4069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List2!$A$14</c:f>
              <c:strCache>
                <c:ptCount val="1"/>
                <c:pt idx="0">
                  <c:v>Celková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cat>
            <c:numRef>
              <c:f>List2!$B$1:$F$1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List2!$B$14:$F$14</c:f>
              <c:numCache>
                <c:formatCode>General</c:formatCode>
                <c:ptCount val="5"/>
                <c:pt idx="0">
                  <c:v>2494</c:v>
                </c:pt>
                <c:pt idx="1">
                  <c:v>2300</c:v>
                </c:pt>
                <c:pt idx="2">
                  <c:v>2046</c:v>
                </c:pt>
                <c:pt idx="3">
                  <c:v>1953</c:v>
                </c:pt>
                <c:pt idx="4">
                  <c:v>1909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185984"/>
        <c:axId val="144191872"/>
      </c:lineChart>
      <c:catAx>
        <c:axId val="14418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4191872"/>
        <c:crosses val="autoZero"/>
        <c:auto val="1"/>
        <c:lblAlgn val="ctr"/>
        <c:lblOffset val="100"/>
        <c:noMultiLvlLbl val="0"/>
      </c:catAx>
      <c:valAx>
        <c:axId val="144191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185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</a:t>
            </a:r>
            <a:r>
              <a:rPr lang="cs-CZ"/>
              <a:t>ajetková kriminalita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List2!$A$4</c:f>
              <c:strCache>
                <c:ptCount val="1"/>
                <c:pt idx="0">
                  <c:v>Majetková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cat>
            <c:numRef>
              <c:f>List2!$B$1:$F$1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List2!$B$4:$F$4</c:f>
              <c:numCache>
                <c:formatCode>General</c:formatCode>
                <c:ptCount val="5"/>
                <c:pt idx="0">
                  <c:v>3177</c:v>
                </c:pt>
                <c:pt idx="1">
                  <c:v>2912</c:v>
                </c:pt>
                <c:pt idx="2">
                  <c:v>2496</c:v>
                </c:pt>
                <c:pt idx="3">
                  <c:v>2745</c:v>
                </c:pt>
                <c:pt idx="4">
                  <c:v>2490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227712"/>
        <c:axId val="144233600"/>
      </c:lineChart>
      <c:lineChart>
        <c:grouping val="standard"/>
        <c:varyColors val="0"/>
        <c:ser>
          <c:idx val="0"/>
          <c:order val="0"/>
          <c:tx>
            <c:strRef>
              <c:f>List2!$A$11</c:f>
              <c:strCache>
                <c:ptCount val="1"/>
                <c:pt idx="0">
                  <c:v>Majetková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cat>
            <c:numRef>
              <c:f>List2!$B$1:$F$1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List2!$B$11:$F$11</c:f>
              <c:numCache>
                <c:formatCode>General</c:formatCode>
                <c:ptCount val="5"/>
                <c:pt idx="0">
                  <c:v>716</c:v>
                </c:pt>
                <c:pt idx="1">
                  <c:v>750</c:v>
                </c:pt>
                <c:pt idx="2">
                  <c:v>667</c:v>
                </c:pt>
                <c:pt idx="3">
                  <c:v>778</c:v>
                </c:pt>
                <c:pt idx="4">
                  <c:v>679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507264"/>
        <c:axId val="144235136"/>
      </c:lineChart>
      <c:catAx>
        <c:axId val="14422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4233600"/>
        <c:crosses val="autoZero"/>
        <c:auto val="1"/>
        <c:lblAlgn val="ctr"/>
        <c:lblOffset val="100"/>
        <c:noMultiLvlLbl val="0"/>
      </c:catAx>
      <c:valAx>
        <c:axId val="144233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227712"/>
        <c:crosses val="autoZero"/>
        <c:crossBetween val="between"/>
      </c:valAx>
      <c:valAx>
        <c:axId val="1442351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44507264"/>
        <c:crosses val="max"/>
        <c:crossBetween val="between"/>
      </c:valAx>
      <c:catAx>
        <c:axId val="144507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423513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Násilná kriminalita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List2!$A$2</c:f>
              <c:strCache>
                <c:ptCount val="1"/>
                <c:pt idx="0">
                  <c:v>Násilná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cat>
            <c:numRef>
              <c:f>List2!$B$1:$F$1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List2!$B$2:$F$2</c:f>
              <c:numCache>
                <c:formatCode>General</c:formatCode>
                <c:ptCount val="5"/>
                <c:pt idx="0">
                  <c:v>466</c:v>
                </c:pt>
                <c:pt idx="1">
                  <c:v>450</c:v>
                </c:pt>
                <c:pt idx="2">
                  <c:v>324</c:v>
                </c:pt>
                <c:pt idx="3">
                  <c:v>300</c:v>
                </c:pt>
                <c:pt idx="4">
                  <c:v>300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List2!$A$9</c:f>
              <c:strCache>
                <c:ptCount val="1"/>
                <c:pt idx="0">
                  <c:v>Násilná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cat>
            <c:numRef>
              <c:f>List2!$B$1:$F$1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List2!$B$9:$F$9</c:f>
              <c:numCache>
                <c:formatCode>General</c:formatCode>
                <c:ptCount val="5"/>
                <c:pt idx="0">
                  <c:v>355</c:v>
                </c:pt>
                <c:pt idx="1">
                  <c:v>266</c:v>
                </c:pt>
                <c:pt idx="2">
                  <c:v>213</c:v>
                </c:pt>
                <c:pt idx="3">
                  <c:v>234</c:v>
                </c:pt>
                <c:pt idx="4">
                  <c:v>225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548992"/>
        <c:axId val="144550528"/>
      </c:lineChart>
      <c:catAx>
        <c:axId val="14454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4550528"/>
        <c:crosses val="autoZero"/>
        <c:auto val="1"/>
        <c:lblAlgn val="ctr"/>
        <c:lblOffset val="100"/>
        <c:noMultiLvlLbl val="0"/>
      </c:catAx>
      <c:valAx>
        <c:axId val="144550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548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Mravnostní kriminalita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List2!$A$3</c:f>
              <c:strCache>
                <c:ptCount val="1"/>
                <c:pt idx="0">
                  <c:v>Mravnostní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cat>
            <c:numRef>
              <c:f>List2!$B$1:$F$1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List2!$B$3:$F$3</c:f>
              <c:numCache>
                <c:formatCode>General</c:formatCode>
                <c:ptCount val="5"/>
                <c:pt idx="0">
                  <c:v>18</c:v>
                </c:pt>
                <c:pt idx="1">
                  <c:v>24</c:v>
                </c:pt>
                <c:pt idx="2">
                  <c:v>18</c:v>
                </c:pt>
                <c:pt idx="3">
                  <c:v>27</c:v>
                </c:pt>
                <c:pt idx="4">
                  <c:v>23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List2!$A$10</c:f>
              <c:strCache>
                <c:ptCount val="1"/>
                <c:pt idx="0">
                  <c:v>Mravnostní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cat>
            <c:numRef>
              <c:f>List2!$B$1:$F$1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List2!$B$10:$F$10</c:f>
              <c:numCache>
                <c:formatCode>General</c:formatCode>
                <c:ptCount val="5"/>
                <c:pt idx="0">
                  <c:v>15</c:v>
                </c:pt>
                <c:pt idx="1">
                  <c:v>20</c:v>
                </c:pt>
                <c:pt idx="2">
                  <c:v>15</c:v>
                </c:pt>
                <c:pt idx="3">
                  <c:v>26</c:v>
                </c:pt>
                <c:pt idx="4">
                  <c:v>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471360"/>
        <c:axId val="143472896"/>
      </c:lineChart>
      <c:catAx>
        <c:axId val="14347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3472896"/>
        <c:crosses val="autoZero"/>
        <c:auto val="1"/>
        <c:lblAlgn val="ctr"/>
        <c:lblOffset val="100"/>
        <c:noMultiLvlLbl val="0"/>
      </c:catAx>
      <c:valAx>
        <c:axId val="143472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471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Hospodářská krimminalita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List2!$A$5</c:f>
              <c:strCache>
                <c:ptCount val="1"/>
                <c:pt idx="0">
                  <c:v>Hospodářská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cat>
            <c:numRef>
              <c:f>List2!$B$1:$F$1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List2!$B$5:$F$5</c:f>
              <c:numCache>
                <c:formatCode>General</c:formatCode>
                <c:ptCount val="5"/>
                <c:pt idx="0">
                  <c:v>621</c:v>
                </c:pt>
                <c:pt idx="1">
                  <c:v>500</c:v>
                </c:pt>
                <c:pt idx="2">
                  <c:v>487</c:v>
                </c:pt>
                <c:pt idx="3">
                  <c:v>421</c:v>
                </c:pt>
                <c:pt idx="4">
                  <c:v>389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List2!$A$12</c:f>
              <c:strCache>
                <c:ptCount val="1"/>
                <c:pt idx="0">
                  <c:v>Hospodářská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cat>
            <c:numRef>
              <c:f>List2!$B$1:$F$1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List2!$B$12:$F$12</c:f>
              <c:numCache>
                <c:formatCode>General</c:formatCode>
                <c:ptCount val="5"/>
                <c:pt idx="0">
                  <c:v>458</c:v>
                </c:pt>
                <c:pt idx="1">
                  <c:v>284</c:v>
                </c:pt>
                <c:pt idx="2">
                  <c:v>298</c:v>
                </c:pt>
                <c:pt idx="3">
                  <c:v>266</c:v>
                </c:pt>
                <c:pt idx="4">
                  <c:v>246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511936"/>
        <c:axId val="143513472"/>
      </c:lineChart>
      <c:catAx>
        <c:axId val="14351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3513472"/>
        <c:crosses val="autoZero"/>
        <c:auto val="1"/>
        <c:lblAlgn val="ctr"/>
        <c:lblOffset val="100"/>
        <c:noMultiLvlLbl val="0"/>
      </c:catAx>
      <c:valAx>
        <c:axId val="143513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511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907"/>
            <a:ext cx="533527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326E17-1C3F-4899-B365-305BFF20AA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7027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VTČ</a:t>
            </a:r>
            <a:r>
              <a:rPr lang="cs-CZ" dirty="0" smtClean="0"/>
              <a:t> – vojenské trestné </a:t>
            </a:r>
            <a:r>
              <a:rPr lang="cs-CZ" dirty="0" err="1" smtClean="0"/>
              <a:t>činny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VTČ</a:t>
            </a:r>
            <a:r>
              <a:rPr lang="cs-CZ" dirty="0" smtClean="0"/>
              <a:t> – vojenské trestné </a:t>
            </a:r>
            <a:r>
              <a:rPr lang="cs-CZ" dirty="0" err="1" smtClean="0"/>
              <a:t>činny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_titulka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" y="4765675"/>
            <a:ext cx="3829050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268413"/>
            <a:ext cx="7772400" cy="1800225"/>
          </a:xfrm>
          <a:ln>
            <a:solidFill>
              <a:schemeClr val="bg1"/>
            </a:solidFill>
          </a:ln>
        </p:spPr>
        <p:txBody>
          <a:bodyPr lIns="288000" tIns="288000" rIns="288000" bIns="288000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573463"/>
            <a:ext cx="7704138" cy="6477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04025" y="188913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2C16C06-FF7E-4CE1-AFBB-824A69E12905}" type="datetime1">
              <a:rPr lang="cs-CZ"/>
              <a:pPr>
                <a:defRPr/>
              </a:pPr>
              <a:t>14.5.2012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D6AE4-3899-4606-860E-19F0AE0A38FC}" type="datetime1">
              <a:rPr lang="cs-CZ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prezentace, nadpis prezentace  l  jméno příjmení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035E8-A173-48B1-A79B-DA7EDD413B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562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562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3A257-6F82-4974-A6B7-8E1421771BE2}" type="datetime1">
              <a:rPr lang="cs-CZ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prezentace, nadpis prezentace  l  jméno příjmení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EF07F-D819-479E-876E-38C22BF51C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FCEEB-1F5C-42FB-8E87-EDD7F33BEE85}" type="datetime1">
              <a:rPr lang="cs-CZ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prezentace, nadpis prezentace  l  jméno příjmení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635FD-364A-4379-99EE-73ADA341C2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26C94-328A-4495-907A-91E9875A4F07}" type="datetime1">
              <a:rPr lang="cs-CZ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prezentace, nadpis prezentace  l  jméno příjmení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10801-49CE-4A29-A794-2A0E3B31A0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EAA38-A89B-43D7-BDA5-F06ACC6AF727}" type="datetime1">
              <a:rPr lang="cs-CZ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prezentace, nadpis prezentace  l  jméno příjmení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7227A-3CD2-4463-A659-B2594031E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5C4D6-294C-4E31-A6CD-48F7162E6532}" type="datetime1">
              <a:rPr lang="cs-CZ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prezentace, nadpis prezentace  l  jméno příjmení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66C42-E69A-44F7-9EA0-2F98BA247F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49DE3-0AA6-4CC4-BF00-7C344F190D07}" type="datetime1">
              <a:rPr lang="cs-CZ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prezentace, nadpis prezentace  l  jméno příjmení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0BE29-8C2E-4A2B-A89D-6517D4D28D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815F1-28FD-4AC1-8D12-58136A474113}" type="datetime1">
              <a:rPr lang="cs-CZ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prezentace, nadpis prezentace  l  jméno příjmení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08635-0F6E-4882-B3A7-91272D27B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626C-1284-4176-BA89-6D9630E52E77}" type="datetime1">
              <a:rPr lang="cs-CZ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prezentace, nadpis prezentace  l  jméno příjmení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347DA-C327-4A5C-878D-4198D3152E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53E62-5BB0-4815-B264-336BF025B7C7}" type="datetime1">
              <a:rPr lang="cs-CZ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prezentace, nadpis prezentace  l  jméno příjmení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8EB96-BFD1-4B13-BC87-C3CD5814DE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bezna zapat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5629275"/>
            <a:ext cx="6913563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47813" y="6002338"/>
            <a:ext cx="7127875" cy="6477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308725"/>
            <a:ext cx="177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962097-6BC7-42CE-A0B0-0F6AA0B3F4E5}" type="datetime1">
              <a:rPr lang="cs-CZ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63713" y="6308725"/>
            <a:ext cx="467995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cs-CZ"/>
              <a:t>Název prezentace, nadpis prezentace  l  jméno příjmení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021388"/>
            <a:ext cx="981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34C11E-EA0D-4ABB-B7D9-9418ACA885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5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chart" Target="../charts/chart33.xm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2B10FF9-8C66-4114-82AE-423177146B7C}" type="datetime1">
              <a:rPr lang="cs-CZ" smtClean="0"/>
              <a:pPr/>
              <a:t>14.5.2012</a:t>
            </a:fld>
            <a:endParaRPr lang="cs-CZ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Kriminalita na území okresu Most</a:t>
            </a:r>
            <a:br>
              <a:rPr lang="cs-CZ" dirty="0" smtClean="0"/>
            </a:br>
            <a:r>
              <a:rPr lang="cs-CZ" sz="2000" dirty="0" smtClean="0"/>
              <a:t>ve sledovaném období od 1.1.2011 do 31.12.2011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FCEEB-1F5C-42FB-8E87-EDD7F33BEE85}" type="datetime1">
              <a:rPr lang="cs-CZ" smtClean="0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51520" y="1268760"/>
          <a:ext cx="4286281" cy="4214844"/>
        </p:xfrm>
        <a:graphic>
          <a:graphicData uri="http://schemas.openxmlformats.org/drawingml/2006/table">
            <a:tbl>
              <a:tblPr/>
              <a:tblGrid>
                <a:gridCol w="1785950"/>
                <a:gridCol w="785818"/>
                <a:gridCol w="785818"/>
                <a:gridCol w="928695"/>
              </a:tblGrid>
              <a:tr h="35123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Objekt napadení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Rozdíl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23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zbývající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objekty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23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obchody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23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výlohy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23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Restaurace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23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Ubytovny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23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kiosky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23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školy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23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byty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23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soukromé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23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rodinné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domy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23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celkem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 smtClean="0"/>
              <a:t>Majetková </a:t>
            </a:r>
            <a:r>
              <a:rPr lang="cs-CZ" dirty="0" err="1" smtClean="0"/>
              <a:t>TČ</a:t>
            </a:r>
            <a:r>
              <a:rPr lang="cs-CZ" dirty="0" smtClean="0"/>
              <a:t> – krádeže vloupáním</a:t>
            </a:r>
            <a:endParaRPr lang="cs-CZ" dirty="0"/>
          </a:p>
        </p:txBody>
      </p:sp>
      <p:pic>
        <p:nvPicPr>
          <p:cNvPr id="4098" name="Picture 2" descr="E:\imagesCA2FZF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196752"/>
            <a:ext cx="2592288" cy="1257300"/>
          </a:xfrm>
          <a:prstGeom prst="rect">
            <a:avLst/>
          </a:prstGeom>
          <a:noFill/>
        </p:spPr>
      </p:pic>
      <p:pic>
        <p:nvPicPr>
          <p:cNvPr id="4099" name="Picture 3" descr="E:\imagesCA8SPLW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9" y="3717032"/>
            <a:ext cx="2592288" cy="1743075"/>
          </a:xfrm>
          <a:prstGeom prst="rect">
            <a:avLst/>
          </a:prstGeom>
          <a:noFill/>
        </p:spPr>
      </p:pic>
      <p:pic>
        <p:nvPicPr>
          <p:cNvPr id="4100" name="Picture 4" descr="E:\imagesCACS8FO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268760"/>
            <a:ext cx="1656184" cy="4182963"/>
          </a:xfrm>
          <a:prstGeom prst="rect">
            <a:avLst/>
          </a:prstGeom>
          <a:noFill/>
        </p:spPr>
      </p:pic>
      <p:pic>
        <p:nvPicPr>
          <p:cNvPr id="4101" name="Picture 5" descr="E:\imagesCA9KL9O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2492896"/>
            <a:ext cx="2592288" cy="115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FCEEB-1F5C-42FB-8E87-EDD7F33BEE85}" type="datetime1">
              <a:rPr lang="cs-CZ" smtClean="0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sz="3200" dirty="0" smtClean="0"/>
              <a:t>Majetková </a:t>
            </a:r>
            <a:r>
              <a:rPr lang="cs-CZ" sz="3200" dirty="0" err="1" smtClean="0"/>
              <a:t>TČ</a:t>
            </a:r>
            <a:r>
              <a:rPr lang="cs-CZ" sz="3200" dirty="0" smtClean="0"/>
              <a:t> – krádeže vloupáním – I. trendy</a:t>
            </a:r>
            <a:endParaRPr lang="cs-CZ" sz="3200" dirty="0"/>
          </a:p>
        </p:txBody>
      </p:sp>
      <p:graphicFrame>
        <p:nvGraphicFramePr>
          <p:cNvPr id="9" name="Graf 8"/>
          <p:cNvGraphicFramePr/>
          <p:nvPr/>
        </p:nvGraphicFramePr>
        <p:xfrm>
          <a:off x="107504" y="908720"/>
          <a:ext cx="885698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FCEEB-1F5C-42FB-8E87-EDD7F33BEE85}" type="datetime1">
              <a:rPr lang="cs-CZ" smtClean="0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sz="3200" dirty="0" smtClean="0"/>
              <a:t>Majetková </a:t>
            </a:r>
            <a:r>
              <a:rPr lang="cs-CZ" sz="3200" dirty="0" err="1" smtClean="0"/>
              <a:t>TČ</a:t>
            </a:r>
            <a:r>
              <a:rPr lang="cs-CZ" sz="3200" dirty="0" smtClean="0"/>
              <a:t> – krádeže vloupáním – II. trendy</a:t>
            </a:r>
            <a:endParaRPr lang="cs-CZ" sz="3200" dirty="0"/>
          </a:p>
        </p:txBody>
      </p:sp>
      <p:graphicFrame>
        <p:nvGraphicFramePr>
          <p:cNvPr id="9" name="Graf 8"/>
          <p:cNvGraphicFramePr/>
          <p:nvPr/>
        </p:nvGraphicFramePr>
        <p:xfrm>
          <a:off x="107504" y="908720"/>
          <a:ext cx="885698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FCEEB-1F5C-42FB-8E87-EDD7F33BEE85}" type="datetime1">
              <a:rPr lang="cs-CZ" smtClean="0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sz="3200" dirty="0" smtClean="0"/>
              <a:t>Majetková </a:t>
            </a:r>
            <a:r>
              <a:rPr lang="cs-CZ" sz="3200" dirty="0" err="1" smtClean="0"/>
              <a:t>TČ</a:t>
            </a:r>
            <a:r>
              <a:rPr lang="cs-CZ" sz="3200" dirty="0" smtClean="0"/>
              <a:t> – krádeže vloupáním – III. trendy</a:t>
            </a:r>
            <a:endParaRPr lang="cs-CZ" sz="3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004048" y="980728"/>
            <a:ext cx="388843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Přibližná struktura ostatních objektů</a:t>
            </a:r>
          </a:p>
          <a:p>
            <a:pPr algn="ctr"/>
            <a:r>
              <a:rPr lang="cs-CZ" sz="1050" dirty="0" smtClean="0"/>
              <a:t>(</a:t>
            </a:r>
            <a:r>
              <a:rPr lang="cs-CZ" sz="1050" dirty="0" err="1" smtClean="0"/>
              <a:t>TSK</a:t>
            </a:r>
            <a:r>
              <a:rPr lang="cs-CZ" sz="1050" dirty="0" smtClean="0"/>
              <a:t> 390)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18% sklepy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11% komory</a:t>
            </a:r>
          </a:p>
          <a:p>
            <a:r>
              <a:rPr lang="cs-CZ" dirty="0" smtClean="0"/>
              <a:t>  8% zahradní boudy a altány</a:t>
            </a:r>
          </a:p>
          <a:p>
            <a:r>
              <a:rPr lang="cs-CZ" dirty="0" smtClean="0"/>
              <a:t>  6% garáže</a:t>
            </a:r>
          </a:p>
          <a:p>
            <a:r>
              <a:rPr lang="cs-CZ" dirty="0" smtClean="0"/>
              <a:t>  6% skladovací prostory</a:t>
            </a:r>
          </a:p>
          <a:p>
            <a:r>
              <a:rPr lang="cs-CZ" dirty="0" smtClean="0"/>
              <a:t>  3% trafostanice a rozvody elektřiny</a:t>
            </a:r>
          </a:p>
          <a:p>
            <a:r>
              <a:rPr lang="cs-CZ" dirty="0" smtClean="0"/>
              <a:t>  3% dvory a zahrady</a:t>
            </a:r>
          </a:p>
          <a:p>
            <a:r>
              <a:rPr lang="cs-CZ" dirty="0" smtClean="0"/>
              <a:t>  3% pracovní stroje</a:t>
            </a:r>
          </a:p>
          <a:p>
            <a:r>
              <a:rPr lang="cs-CZ" dirty="0" smtClean="0"/>
              <a:t>  3% stodoly a kůlny</a:t>
            </a:r>
          </a:p>
          <a:p>
            <a:r>
              <a:rPr lang="cs-CZ" dirty="0" smtClean="0"/>
              <a:t>  2% železniční vagóny </a:t>
            </a:r>
          </a:p>
          <a:p>
            <a:r>
              <a:rPr lang="cs-CZ" dirty="0" smtClean="0"/>
              <a:t>37% jiné neuvedené objekty</a:t>
            </a:r>
          </a:p>
          <a:p>
            <a:endParaRPr lang="cs-CZ" dirty="0" smtClean="0"/>
          </a:p>
          <a:p>
            <a:r>
              <a:rPr lang="cs-CZ" sz="1600" dirty="0" smtClean="0">
                <a:solidFill>
                  <a:srgbClr val="C00000"/>
                </a:solidFill>
              </a:rPr>
              <a:t>sklepy + komory + byty » panelový dům</a:t>
            </a:r>
            <a:endParaRPr lang="cs-CZ" sz="1600" dirty="0">
              <a:solidFill>
                <a:srgbClr val="C00000"/>
              </a:solidFill>
            </a:endParaRPr>
          </a:p>
        </p:txBody>
      </p:sp>
      <p:graphicFrame>
        <p:nvGraphicFramePr>
          <p:cNvPr id="10" name="Graf 9"/>
          <p:cNvGraphicFramePr/>
          <p:nvPr/>
        </p:nvGraphicFramePr>
        <p:xfrm>
          <a:off x="107504" y="908720"/>
          <a:ext cx="489654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imagesCA9BCYP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268760"/>
            <a:ext cx="1800200" cy="2088232"/>
          </a:xfrm>
          <a:prstGeom prst="rect">
            <a:avLst/>
          </a:prstGeom>
          <a:noFill/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FCEEB-1F5C-42FB-8E87-EDD7F33BEE85}" type="datetime1">
              <a:rPr lang="cs-CZ" smtClean="0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14313" y="1214438"/>
          <a:ext cx="4357718" cy="4230789"/>
        </p:xfrm>
        <a:graphic>
          <a:graphicData uri="http://schemas.openxmlformats.org/drawingml/2006/table">
            <a:tbl>
              <a:tblPr/>
              <a:tblGrid>
                <a:gridCol w="2071701"/>
                <a:gridCol w="714380"/>
                <a:gridCol w="785818"/>
                <a:gridCol w="785819"/>
              </a:tblGrid>
              <a:tr h="42545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Krádeže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prosté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Rozdíl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zbývající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motorová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vozidla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věcí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 automobilů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-186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67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součástek    </a:t>
                      </a:r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MV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jízdních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bytech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jiných objektech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kapesní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celkem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-253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 smtClean="0"/>
              <a:t>Majetková </a:t>
            </a:r>
            <a:r>
              <a:rPr lang="cs-CZ" dirty="0" err="1" smtClean="0"/>
              <a:t>TČ</a:t>
            </a:r>
            <a:r>
              <a:rPr lang="cs-CZ" dirty="0" smtClean="0"/>
              <a:t> – krádeže prosté</a:t>
            </a:r>
            <a:endParaRPr lang="cs-CZ" dirty="0"/>
          </a:p>
        </p:txBody>
      </p:sp>
      <p:pic>
        <p:nvPicPr>
          <p:cNvPr id="2" name="Picture 3" descr="E:\imagesCAAFT4K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268760"/>
            <a:ext cx="2466975" cy="2088232"/>
          </a:xfrm>
          <a:prstGeom prst="rect">
            <a:avLst/>
          </a:prstGeom>
          <a:noFill/>
        </p:spPr>
      </p:pic>
      <p:pic>
        <p:nvPicPr>
          <p:cNvPr id="3077" name="Picture 5" descr="E:\imagesCAP6XJS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429000"/>
            <a:ext cx="2448272" cy="2016224"/>
          </a:xfrm>
          <a:prstGeom prst="rect">
            <a:avLst/>
          </a:prstGeom>
          <a:noFill/>
        </p:spPr>
      </p:pic>
      <p:pic>
        <p:nvPicPr>
          <p:cNvPr id="3079" name="Picture 7" descr="E:\imagesCAP7XDYJ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429000"/>
            <a:ext cx="1800200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FCEEB-1F5C-42FB-8E87-EDD7F33BEE85}" type="datetime1">
              <a:rPr lang="cs-CZ" smtClean="0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sz="4000" dirty="0" smtClean="0"/>
              <a:t>Majetková </a:t>
            </a:r>
            <a:r>
              <a:rPr lang="cs-CZ" sz="4000" dirty="0" err="1" smtClean="0"/>
              <a:t>TČ</a:t>
            </a:r>
            <a:r>
              <a:rPr lang="cs-CZ" sz="4000" dirty="0" smtClean="0"/>
              <a:t> – krádeže prosté - trendy</a:t>
            </a:r>
            <a:endParaRPr lang="cs-CZ" sz="4000" dirty="0"/>
          </a:p>
        </p:txBody>
      </p:sp>
      <p:graphicFrame>
        <p:nvGraphicFramePr>
          <p:cNvPr id="10" name="Graf 9"/>
          <p:cNvGraphicFramePr/>
          <p:nvPr/>
        </p:nvGraphicFramePr>
        <p:xfrm>
          <a:off x="179512" y="980728"/>
          <a:ext cx="87849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2" name="Přímá spojovací šipka 11"/>
          <p:cNvCxnSpPr/>
          <p:nvPr/>
        </p:nvCxnSpPr>
        <p:spPr>
          <a:xfrm flipV="1">
            <a:off x="8676456" y="458112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flipH="1">
            <a:off x="8316416" y="537321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FCEEB-1F5C-42FB-8E87-EDD7F33BEE85}" type="datetime1">
              <a:rPr lang="cs-CZ" smtClean="0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defRPr/>
            </a:pPr>
            <a:r>
              <a:rPr lang="cs-CZ" dirty="0" smtClean="0"/>
              <a:t>Majetková </a:t>
            </a:r>
            <a:r>
              <a:rPr lang="cs-CZ" dirty="0" err="1" smtClean="0"/>
              <a:t>TČ</a:t>
            </a:r>
            <a:r>
              <a:rPr lang="cs-CZ" dirty="0" smtClean="0"/>
              <a:t> – krádeže prosté</a:t>
            </a:r>
            <a:endParaRPr lang="cs-CZ" dirty="0"/>
          </a:p>
        </p:txBody>
      </p:sp>
      <p:pic>
        <p:nvPicPr>
          <p:cNvPr id="1027" name="Picture 3" descr="C:\Documents and Settings\Oddeleni\Dokumenty\Obrázky\P10100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221088"/>
            <a:ext cx="2520280" cy="1354651"/>
          </a:xfrm>
          <a:prstGeom prst="rect">
            <a:avLst/>
          </a:prstGeom>
          <a:noFill/>
        </p:spPr>
      </p:pic>
      <p:pic>
        <p:nvPicPr>
          <p:cNvPr id="1029" name="Picture 5" descr="C:\Documents and Settings\Oddeleni\Dokumenty\Obrázky\P1010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221088"/>
            <a:ext cx="2049553" cy="1352705"/>
          </a:xfrm>
          <a:prstGeom prst="rect">
            <a:avLst/>
          </a:prstGeom>
          <a:noFill/>
        </p:spPr>
      </p:pic>
      <p:pic>
        <p:nvPicPr>
          <p:cNvPr id="1030" name="Picture 6" descr="C:\Documents and Settings\Oddeleni\Dokumenty\Obrázky\P7120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4293096"/>
            <a:ext cx="1749673" cy="1312254"/>
          </a:xfrm>
          <a:prstGeom prst="rect">
            <a:avLst/>
          </a:prstGeom>
          <a:noFill/>
        </p:spPr>
      </p:pic>
      <p:graphicFrame>
        <p:nvGraphicFramePr>
          <p:cNvPr id="13" name="Graf 12"/>
          <p:cNvGraphicFramePr/>
          <p:nvPr/>
        </p:nvGraphicFramePr>
        <p:xfrm>
          <a:off x="107504" y="1268760"/>
          <a:ext cx="432048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Graf 14"/>
          <p:cNvGraphicFramePr/>
          <p:nvPr/>
        </p:nvGraphicFramePr>
        <p:xfrm>
          <a:off x="4644008" y="1268760"/>
          <a:ext cx="4301947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FCEEB-1F5C-42FB-8E87-EDD7F33BEE85}" type="datetime1">
              <a:rPr lang="cs-CZ" smtClean="0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sz="4000" dirty="0" smtClean="0"/>
              <a:t>Přehled o činnosti základních útvarů</a:t>
            </a:r>
            <a:br>
              <a:rPr lang="cs-CZ" sz="4000" dirty="0" smtClean="0"/>
            </a:br>
            <a:r>
              <a:rPr lang="cs-CZ" sz="2400" dirty="0" smtClean="0"/>
              <a:t>zkrácené přípravné řízení</a:t>
            </a:r>
            <a:endParaRPr lang="cs-CZ" sz="24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85750" y="1214438"/>
          <a:ext cx="8572560" cy="1031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838416"/>
                <a:gridCol w="864096"/>
                <a:gridCol w="792088"/>
                <a:gridCol w="792088"/>
                <a:gridCol w="936104"/>
                <a:gridCol w="1368152"/>
                <a:gridCol w="838476"/>
                <a:gridCol w="1071570"/>
              </a:tblGrid>
              <a:tr h="257967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Litvínov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Most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Obrnice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Hamr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Meziboří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Most Zahradní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DI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Celkem</a:t>
                      </a:r>
                    </a:p>
                  </a:txBody>
                  <a:tcPr marL="0" marR="0" marT="0" marB="0" anchor="b"/>
                </a:tc>
              </a:tr>
              <a:tr h="257967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682</a:t>
                      </a:r>
                    </a:p>
                  </a:txBody>
                  <a:tcPr marL="0" marR="0" marT="0" marB="0" anchor="b"/>
                </a:tc>
              </a:tr>
              <a:tr h="257967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617</a:t>
                      </a:r>
                    </a:p>
                  </a:txBody>
                  <a:tcPr marL="0" marR="0" marT="0" marB="0" anchor="b"/>
                </a:tc>
              </a:tr>
              <a:tr h="257967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Rozdíl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-20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13" name="Graf 12"/>
          <p:cNvGraphicFramePr/>
          <p:nvPr/>
        </p:nvGraphicFramePr>
        <p:xfrm>
          <a:off x="179512" y="2420888"/>
          <a:ext cx="3600400" cy="3127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f 15"/>
          <p:cNvGraphicFramePr/>
          <p:nvPr/>
        </p:nvGraphicFramePr>
        <p:xfrm>
          <a:off x="3851920" y="2420888"/>
          <a:ext cx="5112568" cy="3105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FCEEB-1F5C-42FB-8E87-EDD7F33BEE85}" type="datetime1">
              <a:rPr lang="cs-CZ" smtClean="0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sz="4000" dirty="0" smtClean="0"/>
              <a:t>Přehled o činnosti základních útvarů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trestní řízení</a:t>
            </a:r>
            <a:endParaRPr lang="cs-CZ" sz="240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500188" y="1214438"/>
          <a:ext cx="6096000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9149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OOP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Zjištěno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Objasněno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obj.</a:t>
                      </a:r>
                    </a:p>
                  </a:txBody>
                  <a:tcPr marL="0" marR="0" marT="0" marB="0" anchor="b"/>
                </a:tc>
              </a:tr>
              <a:tr h="19149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Most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42,90%</a:t>
                      </a:r>
                    </a:p>
                  </a:txBody>
                  <a:tcPr marL="0" marR="0" marT="0" marB="0" anchor="b"/>
                </a:tc>
              </a:tr>
              <a:tr h="19149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Most Zahradní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46,02%</a:t>
                      </a:r>
                    </a:p>
                  </a:txBody>
                  <a:tcPr marL="0" marR="0" marT="0" marB="0" anchor="b"/>
                </a:tc>
              </a:tr>
              <a:tr h="19149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Obrnice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46,42%</a:t>
                      </a:r>
                    </a:p>
                  </a:txBody>
                  <a:tcPr marL="0" marR="0" marT="0" marB="0" anchor="b"/>
                </a:tc>
              </a:tr>
              <a:tr h="19149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Litvínov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49,93%</a:t>
                      </a:r>
                    </a:p>
                  </a:txBody>
                  <a:tcPr marL="0" marR="0" marT="0" marB="0" anchor="b"/>
                </a:tc>
              </a:tr>
              <a:tr h="19149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Hamr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57,73%</a:t>
                      </a:r>
                    </a:p>
                  </a:txBody>
                  <a:tcPr marL="0" marR="0" marT="0" marB="0" anchor="b"/>
                </a:tc>
              </a:tr>
              <a:tr h="19149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Meziboří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60,47%</a:t>
                      </a:r>
                    </a:p>
                  </a:txBody>
                  <a:tcPr marL="0" marR="0" marT="0" marB="0" anchor="b"/>
                </a:tc>
              </a:tr>
              <a:tr h="19149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Celkem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46,92%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10" name="Graf 9"/>
          <p:cNvGraphicFramePr/>
          <p:nvPr/>
        </p:nvGraphicFramePr>
        <p:xfrm>
          <a:off x="251520" y="2996952"/>
          <a:ext cx="4248472" cy="2444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 12"/>
          <p:cNvGraphicFramePr/>
          <p:nvPr/>
        </p:nvGraphicFramePr>
        <p:xfrm>
          <a:off x="4644008" y="2996952"/>
          <a:ext cx="4228785" cy="2532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FCEEB-1F5C-42FB-8E87-EDD7F33BEE85}" type="datetime1">
              <a:rPr lang="cs-CZ" smtClean="0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Kriminalita na území okresu Most v období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sz="4000" dirty="0" smtClean="0"/>
              <a:t>Přehled o činnosti základních útvarů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domácí násilí</a:t>
            </a:r>
            <a:endParaRPr lang="cs-CZ" sz="2400" dirty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214313" y="1214438"/>
          <a:ext cx="5005759" cy="19985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7327"/>
                <a:gridCol w="576064"/>
                <a:gridCol w="504056"/>
                <a:gridCol w="360040"/>
                <a:gridCol w="504056"/>
                <a:gridCol w="504056"/>
                <a:gridCol w="288032"/>
                <a:gridCol w="432048"/>
                <a:gridCol w="432048"/>
                <a:gridCol w="288032"/>
              </a:tblGrid>
              <a:tr h="35520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 smtClean="0"/>
                        <a:t> </a:t>
                      </a:r>
                      <a:r>
                        <a:rPr lang="cs-CZ" sz="1200" u="none" strike="noStrike" dirty="0" err="1" smtClean="0"/>
                        <a:t>OOP</a:t>
                      </a:r>
                      <a:endParaRPr lang="cs-CZ" sz="1200" u="none" strike="noStrike" dirty="0"/>
                    </a:p>
                    <a:p>
                      <a:pPr algn="ctr" fontAlgn="b"/>
                      <a:r>
                        <a:rPr lang="cs-CZ" sz="1200" u="none" strike="noStrike" dirty="0" smtClean="0"/>
                        <a:t> 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 smtClean="0"/>
                        <a:t>Vykázáno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 err="1" smtClean="0"/>
                        <a:t>ÚZ</a:t>
                      </a:r>
                      <a:r>
                        <a:rPr lang="cs-CZ" sz="1200" u="none" strike="noStrike" dirty="0" smtClean="0"/>
                        <a:t> se znaky </a:t>
                      </a:r>
                      <a:r>
                        <a:rPr lang="cs-CZ" sz="1200" u="none" strike="noStrike" dirty="0" err="1" smtClean="0"/>
                        <a:t>DN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 err="1" smtClean="0"/>
                        <a:t>Ozn</a:t>
                      </a:r>
                      <a:r>
                        <a:rPr lang="cs-CZ" sz="1200" u="none" strike="noStrike" dirty="0" smtClean="0"/>
                        <a:t>. </a:t>
                      </a:r>
                      <a:r>
                        <a:rPr lang="cs-CZ" sz="1200" u="none" strike="noStrike" dirty="0" err="1"/>
                        <a:t>OSPOD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0371">
                <a:tc vMerge="1"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 smtClean="0"/>
                        <a:t>2011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 smtClean="0"/>
                        <a:t>2010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 smtClean="0"/>
                        <a:t>+/-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 smtClean="0"/>
                        <a:t>2011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 smtClean="0"/>
                        <a:t>2010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 smtClean="0"/>
                        <a:t>+/-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 smtClean="0"/>
                        <a:t>2011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 smtClean="0"/>
                        <a:t>2010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 smtClean="0"/>
                        <a:t>+/-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20037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 smtClean="0"/>
                        <a:t> Most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09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 smtClean="0"/>
                        <a:t> Most </a:t>
                      </a:r>
                      <a:r>
                        <a:rPr lang="cs-CZ" sz="1200" u="none" strike="noStrike" dirty="0"/>
                        <a:t>Zahradní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09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 smtClean="0"/>
                        <a:t> </a:t>
                      </a:r>
                      <a:r>
                        <a:rPr lang="cs-CZ" sz="1200" u="none" strike="noStrike" dirty="0" err="1" smtClean="0"/>
                        <a:t>Obrnice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09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 smtClean="0"/>
                        <a:t> Litvínov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09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 smtClean="0"/>
                        <a:t> Hamr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09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 smtClean="0"/>
                        <a:t> </a:t>
                      </a:r>
                      <a:r>
                        <a:rPr lang="cs-CZ" sz="1200" u="none" strike="noStrike" dirty="0" err="1" smtClean="0"/>
                        <a:t>Meziboří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09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 smtClean="0"/>
                        <a:t> </a:t>
                      </a:r>
                      <a:r>
                        <a:rPr lang="cs-CZ" sz="1200" b="1" u="none" strike="noStrike" dirty="0" err="1"/>
                        <a:t>ÚO</a:t>
                      </a:r>
                      <a:r>
                        <a:rPr lang="cs-CZ" sz="1200" b="1" u="none" strike="noStrike" dirty="0"/>
                        <a:t> Most</a:t>
                      </a:r>
                      <a:endParaRPr lang="cs-CZ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26" name="Picture 2" descr="E:\Nová složka\0951d21e1e_78585357_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56992"/>
            <a:ext cx="3528392" cy="2232248"/>
          </a:xfrm>
          <a:prstGeom prst="rect">
            <a:avLst/>
          </a:prstGeom>
          <a:noFill/>
        </p:spPr>
      </p:pic>
      <p:pic>
        <p:nvPicPr>
          <p:cNvPr id="1027" name="Picture 3" descr="E:\Nová složka\9e7501ca4d_79201063_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2673721" cy="2232248"/>
          </a:xfrm>
          <a:prstGeom prst="rect">
            <a:avLst/>
          </a:prstGeom>
          <a:noFill/>
        </p:spPr>
      </p:pic>
      <p:pic>
        <p:nvPicPr>
          <p:cNvPr id="1030" name="Picture 6" descr="E:\Nová složka\DOMC_N~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53472" y="3356992"/>
            <a:ext cx="3390528" cy="2232248"/>
          </a:xfrm>
          <a:prstGeom prst="rect">
            <a:avLst/>
          </a:prstGeom>
          <a:noFill/>
        </p:spPr>
      </p:pic>
      <p:graphicFrame>
        <p:nvGraphicFramePr>
          <p:cNvPr id="14" name="Graf 13"/>
          <p:cNvGraphicFramePr/>
          <p:nvPr/>
        </p:nvGraphicFramePr>
        <p:xfrm>
          <a:off x="5292080" y="1196752"/>
          <a:ext cx="3729559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C:\Documents and Settings\Oddeleni\Plocha\ssss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37687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029F6B2-806B-47FE-8EDA-CB3F0BD618DA}" type="datetime1">
              <a:rPr lang="cs-CZ" smtClean="0"/>
              <a:pPr/>
              <a:t>14.5.2012</a:t>
            </a:fld>
            <a:endParaRPr lang="cs-CZ" dirty="0" smtClean="0"/>
          </a:p>
        </p:txBody>
      </p:sp>
      <p:sp>
        <p:nvSpPr>
          <p:cNvPr id="4100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410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CDFD73-694B-47F9-97B5-F28BA010E6C8}" type="slidenum">
              <a:rPr lang="cs-CZ" smtClean="0"/>
              <a:pPr/>
              <a:t>2</a:t>
            </a:fld>
            <a:endParaRPr lang="cs-CZ" dirty="0" smtClean="0"/>
          </a:p>
        </p:txBody>
      </p:sp>
      <p:grpSp>
        <p:nvGrpSpPr>
          <p:cNvPr id="4102" name="Skupina 19"/>
          <p:cNvGrpSpPr>
            <a:grpSpLocks/>
          </p:cNvGrpSpPr>
          <p:nvPr/>
        </p:nvGrpSpPr>
        <p:grpSpPr bwMode="auto">
          <a:xfrm>
            <a:off x="3995738" y="3500438"/>
            <a:ext cx="3844925" cy="1917700"/>
            <a:chOff x="3995738" y="1772816"/>
            <a:chExt cx="5078350" cy="3760296"/>
          </a:xfrm>
        </p:grpSpPr>
        <p:sp>
          <p:nvSpPr>
            <p:cNvPr id="4104" name="TextovéPole 13"/>
            <p:cNvSpPr txBox="1">
              <a:spLocks noChangeArrowheads="1"/>
            </p:cNvSpPr>
            <p:nvPr/>
          </p:nvSpPr>
          <p:spPr bwMode="auto">
            <a:xfrm>
              <a:off x="5041838" y="1914059"/>
              <a:ext cx="4032250" cy="513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100" dirty="0" err="1"/>
                <a:t>OOP</a:t>
              </a:r>
              <a:r>
                <a:rPr lang="cs-CZ" sz="1100" dirty="0"/>
                <a:t> Litvínov Hamr (PS Nová Ves v Horách)</a:t>
              </a:r>
            </a:p>
          </p:txBody>
        </p:sp>
        <p:pic>
          <p:nvPicPr>
            <p:cNvPr id="4105" name="Picture 5"/>
            <p:cNvPicPr preferRelativeResize="0"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738" y="1772816"/>
              <a:ext cx="868068" cy="579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6" name="Picture 6"/>
            <p:cNvPicPr preferRelativeResize="0"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95738" y="2391321"/>
              <a:ext cx="868068" cy="579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7" name="Picture 7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95738" y="3009826"/>
              <a:ext cx="868068" cy="579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8" name="Picture 8"/>
            <p:cNvPicPr preferRelativeResize="0"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95738" y="4246836"/>
              <a:ext cx="868068" cy="579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9" name="Picture 9"/>
            <p:cNvPicPr preferRelativeResize="0"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995738" y="4865341"/>
              <a:ext cx="868068" cy="579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0" name="Picture 10"/>
            <p:cNvPicPr preferRelativeResize="0"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995738" y="3628331"/>
              <a:ext cx="868068" cy="579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1" name="TextovéPole 14"/>
            <p:cNvSpPr txBox="1">
              <a:spLocks noChangeArrowheads="1"/>
            </p:cNvSpPr>
            <p:nvPr/>
          </p:nvSpPr>
          <p:spPr bwMode="auto">
            <a:xfrm>
              <a:off x="5037535" y="2545948"/>
              <a:ext cx="2847578" cy="513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100" dirty="0" err="1"/>
                <a:t>OOP</a:t>
              </a:r>
              <a:r>
                <a:rPr lang="cs-CZ" sz="1100" dirty="0"/>
                <a:t> Litvínov (PS Lom) </a:t>
              </a:r>
            </a:p>
          </p:txBody>
        </p:sp>
        <p:sp>
          <p:nvSpPr>
            <p:cNvPr id="4112" name="TextovéPole 15"/>
            <p:cNvSpPr txBox="1">
              <a:spLocks noChangeArrowheads="1"/>
            </p:cNvSpPr>
            <p:nvPr/>
          </p:nvSpPr>
          <p:spPr bwMode="auto">
            <a:xfrm>
              <a:off x="5037535" y="3164452"/>
              <a:ext cx="2847578" cy="513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100" dirty="0" err="1"/>
                <a:t>OOP</a:t>
              </a:r>
              <a:r>
                <a:rPr lang="cs-CZ" sz="1100" dirty="0"/>
                <a:t> </a:t>
              </a:r>
              <a:r>
                <a:rPr lang="cs-CZ" sz="1100" dirty="0" err="1"/>
                <a:t>Meziboří</a:t>
              </a:r>
              <a:endParaRPr lang="cs-CZ" sz="1100" dirty="0"/>
            </a:p>
          </p:txBody>
        </p:sp>
        <p:sp>
          <p:nvSpPr>
            <p:cNvPr id="4113" name="TextovéPole 16"/>
            <p:cNvSpPr txBox="1">
              <a:spLocks noChangeArrowheads="1"/>
            </p:cNvSpPr>
            <p:nvPr/>
          </p:nvSpPr>
          <p:spPr bwMode="auto">
            <a:xfrm>
              <a:off x="5037535" y="4401461"/>
              <a:ext cx="2847578" cy="513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100"/>
                <a:t>OOP Most</a:t>
              </a:r>
            </a:p>
          </p:txBody>
        </p:sp>
        <p:sp>
          <p:nvSpPr>
            <p:cNvPr id="4114" name="TextovéPole 17"/>
            <p:cNvSpPr txBox="1">
              <a:spLocks noChangeArrowheads="1"/>
            </p:cNvSpPr>
            <p:nvPr/>
          </p:nvSpPr>
          <p:spPr bwMode="auto">
            <a:xfrm>
              <a:off x="5037535" y="5019967"/>
              <a:ext cx="2847578" cy="513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100"/>
                <a:t>OOP Most Zahradní</a:t>
              </a:r>
            </a:p>
          </p:txBody>
        </p:sp>
        <p:sp>
          <p:nvSpPr>
            <p:cNvPr id="4115" name="TextovéPole 18"/>
            <p:cNvSpPr txBox="1">
              <a:spLocks noChangeArrowheads="1"/>
            </p:cNvSpPr>
            <p:nvPr/>
          </p:nvSpPr>
          <p:spPr bwMode="auto">
            <a:xfrm>
              <a:off x="5037535" y="3782958"/>
              <a:ext cx="2847578" cy="513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100"/>
                <a:t>OOP Obrnice</a:t>
              </a:r>
            </a:p>
          </p:txBody>
        </p:sp>
      </p:grpSp>
      <p:sp>
        <p:nvSpPr>
          <p:cNvPr id="23" name="TextovéPole 22"/>
          <p:cNvSpPr txBox="1"/>
          <p:nvPr/>
        </p:nvSpPr>
        <p:spPr>
          <a:xfrm>
            <a:off x="3132138" y="404813"/>
            <a:ext cx="6011862" cy="1016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>
              <a:defRPr/>
            </a:pPr>
            <a:endParaRPr lang="cs-CZ" sz="2000" dirty="0"/>
          </a:p>
          <a:p>
            <a:pPr algn="ctr">
              <a:defRPr/>
            </a:pPr>
            <a:r>
              <a:rPr lang="cs-CZ" sz="2000" b="1" dirty="0"/>
              <a:t>Spravované území základních útvarů Policie ČR</a:t>
            </a:r>
          </a:p>
          <a:p>
            <a:pPr>
              <a:defRPr/>
            </a:pPr>
            <a:endParaRPr lang="cs-CZ" sz="2000" dirty="0"/>
          </a:p>
        </p:txBody>
      </p:sp>
      <p:pic>
        <p:nvPicPr>
          <p:cNvPr id="1026" name="Picture 2" descr="C:\Documents and Settings\Oddeleni\Plocha\hhhhh.jpe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27984" y="1469963"/>
            <a:ext cx="2880320" cy="2028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FCEEB-1F5C-42FB-8E87-EDD7F33BEE85}" type="datetime1">
              <a:rPr lang="cs-CZ" smtClean="0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sz="4000" dirty="0" smtClean="0"/>
              <a:t>Přehled o činnosti základních útvarů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přestupkové řízení</a:t>
            </a:r>
            <a:endParaRPr lang="cs-CZ" sz="240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251520" y="1268760"/>
          <a:ext cx="8715440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430"/>
                <a:gridCol w="1089430"/>
                <a:gridCol w="1089430"/>
                <a:gridCol w="1089430"/>
                <a:gridCol w="1089430"/>
                <a:gridCol w="1089430"/>
                <a:gridCol w="1089430"/>
                <a:gridCol w="1089430"/>
              </a:tblGrid>
              <a:tr h="25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Přestupky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Litvínov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Most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Obrnice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Hamr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Meziboří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Most Zahradní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Celkem</a:t>
                      </a:r>
                    </a:p>
                  </a:txBody>
                  <a:tcPr marL="0" marR="0" marT="0" marB="0" anchor="b"/>
                </a:tc>
              </a:tr>
              <a:tr h="250033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4321</a:t>
                      </a:r>
                    </a:p>
                  </a:txBody>
                  <a:tcPr marL="9525" marR="9525" marT="9525" marB="0" anchor="b"/>
                </a:tc>
              </a:tr>
              <a:tr h="250033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4501</a:t>
                      </a:r>
                    </a:p>
                  </a:txBody>
                  <a:tcPr marL="9525" marR="9525" marT="9525" marB="0" anchor="b"/>
                </a:tc>
              </a:tr>
              <a:tr h="250033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Rozdíl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-180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Graf 10"/>
          <p:cNvGraphicFramePr/>
          <p:nvPr/>
        </p:nvGraphicFramePr>
        <p:xfrm>
          <a:off x="251520" y="2420888"/>
          <a:ext cx="352839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f 13"/>
          <p:cNvGraphicFramePr/>
          <p:nvPr/>
        </p:nvGraphicFramePr>
        <p:xfrm>
          <a:off x="3923928" y="2420888"/>
          <a:ext cx="5025189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FCEEB-1F5C-42FB-8E87-EDD7F33BEE85}" type="datetime1">
              <a:rPr lang="cs-CZ" smtClean="0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452320" y="6021288"/>
            <a:ext cx="981075" cy="215900"/>
          </a:xfrm>
        </p:spPr>
        <p:txBody>
          <a:bodyPr/>
          <a:lstStyle/>
          <a:p>
            <a:pPr>
              <a:defRPr/>
            </a:pPr>
            <a:fld id="{423635FD-364A-4379-99EE-73ADA341C2F7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sz="4000" dirty="0" smtClean="0"/>
              <a:t>DOPRAVNÍ NEHODOVOST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základní přehled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214688" y="1214438"/>
          <a:ext cx="5738812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6"/>
                <a:gridCol w="1428760"/>
                <a:gridCol w="1285884"/>
                <a:gridCol w="1381092"/>
              </a:tblGrid>
              <a:tr h="25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Počet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Rozdíl</a:t>
                      </a:r>
                    </a:p>
                  </a:txBody>
                  <a:tcPr marL="0" marR="0" marT="0" marB="0" anchor="b"/>
                </a:tc>
              </a:tr>
              <a:tr h="25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Dopravních 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nehod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853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790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63</a:t>
                      </a:r>
                    </a:p>
                  </a:txBody>
                  <a:tcPr marL="0" marR="0" marT="0" marB="0" anchor="b"/>
                </a:tc>
              </a:tr>
              <a:tr h="25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Usmrceno 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osob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-1</a:t>
                      </a:r>
                    </a:p>
                  </a:txBody>
                  <a:tcPr marL="0" marR="0" marT="0" marB="0" anchor="b"/>
                </a:tc>
              </a:tr>
              <a:tr h="25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Těžce 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zraněno osob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-7</a:t>
                      </a:r>
                    </a:p>
                  </a:txBody>
                  <a:tcPr marL="0" marR="0" marT="0" marB="0" anchor="b"/>
                </a:tc>
              </a:tr>
              <a:tr h="25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Lehce 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zraněno osob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160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cs-CZ" sz="1400" b="1" i="0" u="none" strike="noStrike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13</a:t>
                      </a:r>
                      <a:endParaRPr lang="cs-CZ" sz="1400" b="1" i="0" u="none" strike="noStrike" dirty="0">
                        <a:solidFill>
                          <a:srgbClr val="00B05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</a:tr>
              <a:tr h="25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Alkohol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10" name="Graf 9"/>
          <p:cNvGraphicFramePr/>
          <p:nvPr/>
        </p:nvGraphicFramePr>
        <p:xfrm>
          <a:off x="251520" y="1196753"/>
          <a:ext cx="280831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af 14"/>
          <p:cNvGraphicFramePr/>
          <p:nvPr/>
        </p:nvGraphicFramePr>
        <p:xfrm>
          <a:off x="4644008" y="2852936"/>
          <a:ext cx="423890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Graf 17"/>
          <p:cNvGraphicFramePr/>
          <p:nvPr/>
        </p:nvGraphicFramePr>
        <p:xfrm>
          <a:off x="251520" y="2852936"/>
          <a:ext cx="424847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FCEEB-1F5C-42FB-8E87-EDD7F33BEE85}" type="datetime1">
              <a:rPr lang="cs-CZ" smtClean="0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452320" y="6021288"/>
            <a:ext cx="981075" cy="215900"/>
          </a:xfrm>
        </p:spPr>
        <p:txBody>
          <a:bodyPr/>
          <a:lstStyle/>
          <a:p>
            <a:pPr>
              <a:defRPr/>
            </a:pPr>
            <a:fld id="{423635FD-364A-4379-99EE-73ADA341C2F7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sz="4000" dirty="0" smtClean="0"/>
              <a:t>DOPRAVNÍ NEHODOVOST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základní přehled - trendy</a:t>
            </a:r>
            <a:endParaRPr lang="cs-CZ" dirty="0"/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8316416" y="5445224"/>
            <a:ext cx="360040" cy="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8316416" y="5229200"/>
            <a:ext cx="360040" cy="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8316416" y="5013176"/>
            <a:ext cx="360040" cy="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flipV="1">
            <a:off x="8676456" y="4653136"/>
            <a:ext cx="0" cy="7920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Graf 11"/>
          <p:cNvGraphicFramePr/>
          <p:nvPr/>
        </p:nvGraphicFramePr>
        <p:xfrm>
          <a:off x="107504" y="1196752"/>
          <a:ext cx="878497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FCEEB-1F5C-42FB-8E87-EDD7F33BEE85}" type="datetime1">
              <a:rPr lang="cs-CZ" smtClean="0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sz="4000" dirty="0" smtClean="0"/>
              <a:t>DOPRAVNÍ NEHODOVOST</a:t>
            </a:r>
            <a:br>
              <a:rPr lang="cs-CZ" sz="4000" dirty="0" smtClean="0"/>
            </a:br>
            <a:r>
              <a:rPr lang="cs-CZ" sz="2400" dirty="0" smtClean="0"/>
              <a:t>příčina &amp; druh srážky</a:t>
            </a:r>
            <a:endParaRPr lang="cs-CZ" sz="4000" dirty="0"/>
          </a:p>
        </p:txBody>
      </p:sp>
      <p:pic>
        <p:nvPicPr>
          <p:cNvPr id="2050" name="Picture 2" descr="E:\Nová složka (2)\imagesCA6W6IQ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077072"/>
            <a:ext cx="2135882" cy="1475300"/>
          </a:xfrm>
          <a:prstGeom prst="rect">
            <a:avLst/>
          </a:prstGeom>
          <a:noFill/>
        </p:spPr>
      </p:pic>
      <p:pic>
        <p:nvPicPr>
          <p:cNvPr id="2051" name="Picture 3" descr="E:\Nová složka (2)\imagesCAIJJA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077072"/>
            <a:ext cx="1987674" cy="1485412"/>
          </a:xfrm>
          <a:prstGeom prst="rect">
            <a:avLst/>
          </a:prstGeom>
          <a:noFill/>
        </p:spPr>
      </p:pic>
      <p:pic>
        <p:nvPicPr>
          <p:cNvPr id="2052" name="Picture 4" descr="E:\Nová složka (2)\imagesCA3VJRH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077072"/>
            <a:ext cx="1987674" cy="1485412"/>
          </a:xfrm>
          <a:prstGeom prst="rect">
            <a:avLst/>
          </a:prstGeom>
          <a:noFill/>
        </p:spPr>
      </p:pic>
      <p:pic>
        <p:nvPicPr>
          <p:cNvPr id="2053" name="Picture 5" descr="E:\Nová složka (2)\imagesCAZMWWY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4077072"/>
            <a:ext cx="2623939" cy="1476728"/>
          </a:xfrm>
          <a:prstGeom prst="rect">
            <a:avLst/>
          </a:prstGeom>
          <a:noFill/>
        </p:spPr>
      </p:pic>
      <p:graphicFrame>
        <p:nvGraphicFramePr>
          <p:cNvPr id="12" name="Graf 11"/>
          <p:cNvGraphicFramePr>
            <a:graphicFrameLocks/>
          </p:cNvGraphicFramePr>
          <p:nvPr/>
        </p:nvGraphicFramePr>
        <p:xfrm>
          <a:off x="179512" y="1196752"/>
          <a:ext cx="3990975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Graf 14"/>
          <p:cNvGraphicFramePr>
            <a:graphicFrameLocks/>
          </p:cNvGraphicFramePr>
          <p:nvPr/>
        </p:nvGraphicFramePr>
        <p:xfrm>
          <a:off x="4427984" y="1196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500063" y="1628800"/>
            <a:ext cx="7888361" cy="367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cs-CZ" sz="2400" kern="0" dirty="0"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cs-CZ" sz="4000" b="1" kern="0" dirty="0">
                <a:latin typeface="+mn-lt"/>
              </a:rPr>
              <a:t>plk. Mgr. Jiří </a:t>
            </a:r>
            <a:r>
              <a:rPr lang="cs-CZ" sz="4000" b="1" kern="0" dirty="0" err="1">
                <a:latin typeface="+mn-lt"/>
              </a:rPr>
              <a:t>Volprecht</a:t>
            </a:r>
            <a:r>
              <a:rPr lang="cs-CZ" sz="2400" kern="0" dirty="0">
                <a:latin typeface="+mn-lt"/>
              </a:rPr>
              <a:t>	     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cs-CZ" sz="24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kern="0" dirty="0">
                <a:latin typeface="+mn-lt"/>
              </a:rPr>
              <a:t>	</a:t>
            </a:r>
            <a:r>
              <a:rPr lang="cs-CZ" sz="2400" kern="0" dirty="0" smtClean="0">
                <a:latin typeface="+mn-lt"/>
              </a:rPr>
              <a:t>			  </a:t>
            </a:r>
            <a:r>
              <a:rPr lang="cs-CZ" sz="2800" b="1" kern="0" dirty="0">
                <a:latin typeface="+mn-lt"/>
              </a:rPr>
              <a:t>974 438 </a:t>
            </a:r>
            <a:r>
              <a:rPr lang="cs-CZ" sz="2800" b="1" kern="0" dirty="0" smtClean="0">
                <a:latin typeface="+mn-lt"/>
              </a:rPr>
              <a:t>220</a:t>
            </a:r>
            <a:r>
              <a:rPr lang="cs-CZ" sz="2400" kern="0" dirty="0">
                <a:latin typeface="+mn-lt"/>
              </a:rPr>
              <a:t>		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kern="0" dirty="0">
                <a:latin typeface="+mn-lt"/>
              </a:rPr>
              <a:t>	  </a:t>
            </a:r>
            <a:r>
              <a:rPr lang="cs-CZ" sz="2400" kern="0" dirty="0" smtClean="0">
                <a:latin typeface="+mn-lt"/>
              </a:rPr>
              <a:t>			  </a:t>
            </a:r>
            <a:r>
              <a:rPr lang="cs-CZ" sz="2800" b="1" kern="0" dirty="0" smtClean="0">
                <a:latin typeface="+mn-lt"/>
              </a:rPr>
              <a:t>724 </a:t>
            </a:r>
            <a:r>
              <a:rPr lang="cs-CZ" sz="2800" b="1" kern="0" dirty="0">
                <a:latin typeface="+mn-lt"/>
              </a:rPr>
              <a:t>103 044</a:t>
            </a:r>
            <a:r>
              <a:rPr lang="cs-CZ" sz="2400" kern="0" dirty="0">
                <a:latin typeface="+mn-lt"/>
              </a:rPr>
              <a:t>		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kern="0" dirty="0">
                <a:latin typeface="+mn-lt"/>
              </a:rPr>
              <a:t>	</a:t>
            </a:r>
            <a:r>
              <a:rPr lang="cs-CZ" sz="2400" kern="0" dirty="0" smtClean="0">
                <a:latin typeface="+mn-lt"/>
              </a:rPr>
              <a:t>			  </a:t>
            </a:r>
            <a:r>
              <a:rPr lang="cs-CZ" sz="2800" b="1" kern="0" dirty="0" err="1" smtClean="0">
                <a:solidFill>
                  <a:srgbClr val="0070C0"/>
                </a:solidFill>
                <a:latin typeface="+mn-lt"/>
              </a:rPr>
              <a:t>mouo</a:t>
            </a:r>
            <a:r>
              <a:rPr lang="cs-CZ" sz="2800" b="1" kern="0" dirty="0" smtClean="0">
                <a:solidFill>
                  <a:srgbClr val="0070C0"/>
                </a:solidFill>
                <a:latin typeface="+mn-lt"/>
              </a:rPr>
              <a:t>@</a:t>
            </a:r>
            <a:r>
              <a:rPr lang="cs-CZ" sz="2800" b="1" kern="0" dirty="0" err="1" smtClean="0">
                <a:solidFill>
                  <a:srgbClr val="0070C0"/>
                </a:solidFill>
                <a:latin typeface="+mn-lt"/>
              </a:rPr>
              <a:t>mvcr.cz</a:t>
            </a:r>
            <a:r>
              <a:rPr lang="cs-CZ" sz="2400" kern="0" dirty="0">
                <a:latin typeface="+mn-lt"/>
              </a:rPr>
              <a:t>		</a:t>
            </a:r>
            <a:r>
              <a:rPr lang="cs-CZ" sz="2400" kern="0" dirty="0" smtClean="0">
                <a:solidFill>
                  <a:srgbClr val="0070C0"/>
                </a:solidFill>
                <a:latin typeface="+mn-lt"/>
              </a:rPr>
              <a:t> </a:t>
            </a:r>
            <a:endParaRPr lang="cs-CZ" sz="2400" kern="0" dirty="0">
              <a:solidFill>
                <a:srgbClr val="0070C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2400" kern="0" dirty="0"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cs-CZ" sz="1000" kern="0" dirty="0">
                <a:latin typeface="+mn-lt"/>
                <a:sym typeface="Symbol" pitchFamily="18" charset="2"/>
              </a:rPr>
              <a:t> por. Ing.  Denis </a:t>
            </a:r>
            <a:r>
              <a:rPr lang="cs-CZ" sz="1000" kern="0" dirty="0" err="1">
                <a:latin typeface="+mn-lt"/>
                <a:sym typeface="Symbol" pitchFamily="18" charset="2"/>
              </a:rPr>
              <a:t>Čiliak</a:t>
            </a:r>
            <a:endParaRPr lang="cs-CZ" sz="10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</p:txBody>
      </p:sp>
      <p:sp>
        <p:nvSpPr>
          <p:cNvPr id="71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49BA8B4-CD00-4394-A51B-B982CD0EFCF6}" type="datetime1">
              <a:rPr lang="cs-CZ" smtClean="0"/>
              <a:pPr/>
              <a:t>14.5.2012</a:t>
            </a:fld>
            <a:endParaRPr lang="cs-CZ" smtClean="0"/>
          </a:p>
        </p:txBody>
      </p:sp>
      <p:sp>
        <p:nvSpPr>
          <p:cNvPr id="717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71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CE51D-DD50-4D27-B990-32E3FCCEEE59}" type="slidenum">
              <a:rPr lang="cs-CZ" smtClean="0"/>
              <a:pPr/>
              <a:t>24</a:t>
            </a:fld>
            <a:endParaRPr lang="cs-CZ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chemeClr val="bg1"/>
                </a:solidFill>
              </a:rPr>
              <a:t>D ě k u j i   z a   p o z o r n o s t</a:t>
            </a:r>
            <a:endParaRPr lang="cs-CZ" dirty="0" smtClean="0"/>
          </a:p>
        </p:txBody>
      </p:sp>
      <p:pic>
        <p:nvPicPr>
          <p:cNvPr id="7174" name="Obrázek 13" descr="skpv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05064"/>
            <a:ext cx="1106487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Obrázek 14" descr="PC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3933056"/>
            <a:ext cx="1168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Obrázek 9" descr="symbol-telefon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3356992"/>
            <a:ext cx="3603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Obrázek 10" descr="symbol-mobi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3861048"/>
            <a:ext cx="3603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Obrázek 8" descr="symbol-email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4437112"/>
            <a:ext cx="3603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FCEEB-1F5C-42FB-8E87-EDD7F33BEE85}" type="datetime1">
              <a:rPr lang="cs-CZ" smtClean="0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 smtClean="0"/>
              <a:t>Početní stavy policistů ÚO Most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251520" y="1268761"/>
          <a:ext cx="4248472" cy="2652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648072"/>
                <a:gridCol w="648072"/>
                <a:gridCol w="576064"/>
              </a:tblGrid>
              <a:tr h="35313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Mostecko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2011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2010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+/-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034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OOP</a:t>
                      </a:r>
                      <a:r>
                        <a:rPr lang="cs-CZ" dirty="0" smtClean="0"/>
                        <a:t> Most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048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OOP</a:t>
                      </a:r>
                      <a:r>
                        <a:rPr lang="cs-CZ" dirty="0" smtClean="0"/>
                        <a:t> Most</a:t>
                      </a:r>
                      <a:r>
                        <a:rPr lang="cs-CZ" baseline="0" dirty="0" smtClean="0"/>
                        <a:t> Zahradní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313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OOP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Obrnice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999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OHS</a:t>
                      </a:r>
                      <a:r>
                        <a:rPr lang="cs-CZ" dirty="0" smtClean="0"/>
                        <a:t> Most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37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0421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Celkem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136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146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-10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4644008" y="1268760"/>
          <a:ext cx="4272136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68"/>
                <a:gridCol w="672244"/>
                <a:gridCol w="731912"/>
                <a:gridCol w="731912"/>
              </a:tblGrid>
              <a:tr h="36391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Litvínovsko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2011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2010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+/-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8309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OOP</a:t>
                      </a:r>
                      <a:r>
                        <a:rPr lang="cs-CZ" dirty="0" smtClean="0"/>
                        <a:t> Litvínov</a:t>
                      </a:r>
                    </a:p>
                    <a:p>
                      <a:r>
                        <a:rPr lang="cs-CZ" sz="1400" i="1" dirty="0" smtClean="0"/>
                        <a:t>PS Lom</a:t>
                      </a:r>
                      <a:endParaRPr lang="cs-CZ" sz="14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i="0" dirty="0" smtClean="0"/>
                        <a:t>29</a:t>
                      </a:r>
                    </a:p>
                    <a:p>
                      <a:pPr algn="ctr"/>
                      <a:r>
                        <a:rPr lang="cs-CZ" sz="1400" i="1" dirty="0" smtClean="0"/>
                        <a:t>12</a:t>
                      </a:r>
                      <a:endParaRPr lang="cs-CZ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</a:p>
                    <a:p>
                      <a:pPr algn="ctr"/>
                      <a:r>
                        <a:rPr lang="cs-CZ" sz="1400" i="1" dirty="0" smtClean="0"/>
                        <a:t>13</a:t>
                      </a:r>
                      <a:endParaRPr lang="cs-CZ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i="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  <a:p>
                      <a:pPr algn="ctr"/>
                      <a:r>
                        <a:rPr lang="cs-CZ" sz="1400" i="1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cs-CZ" sz="1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8309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OOP</a:t>
                      </a:r>
                      <a:r>
                        <a:rPr lang="cs-CZ" dirty="0" smtClean="0"/>
                        <a:t> Hamr</a:t>
                      </a:r>
                    </a:p>
                    <a:p>
                      <a:r>
                        <a:rPr lang="cs-CZ" sz="1400" dirty="0" smtClean="0"/>
                        <a:t>PS Nová Ves v Horách</a:t>
                      </a:r>
                      <a:endParaRPr lang="cs-CZ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21</a:t>
                      </a:r>
                    </a:p>
                    <a:p>
                      <a:pPr algn="ctr"/>
                      <a:r>
                        <a:rPr lang="cs-CZ" sz="1400" i="1" dirty="0" smtClean="0"/>
                        <a:t>9</a:t>
                      </a:r>
                      <a:endParaRPr lang="cs-CZ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</a:t>
                      </a:r>
                    </a:p>
                    <a:p>
                      <a:pPr algn="ctr"/>
                      <a:r>
                        <a:rPr lang="cs-CZ" sz="1400" i="1" dirty="0" smtClean="0"/>
                        <a:t>9</a:t>
                      </a:r>
                      <a:endParaRPr lang="cs-CZ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i="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  <a:p>
                      <a:pPr algn="ctr"/>
                      <a:r>
                        <a:rPr lang="cs-CZ" sz="1400" i="1" dirty="0" smtClean="0"/>
                        <a:t>0</a:t>
                      </a:r>
                      <a:endParaRPr lang="cs-CZ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391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OOP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Meziboří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391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OHS</a:t>
                      </a:r>
                      <a:r>
                        <a:rPr lang="cs-CZ" dirty="0" smtClean="0"/>
                        <a:t> Litvínov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3917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Celkem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103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110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-7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251520" y="4005064"/>
          <a:ext cx="86409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005"/>
                <a:gridCol w="1447800"/>
                <a:gridCol w="1409700"/>
                <a:gridCol w="1453455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Okres Most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+/-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060738"/>
              </p:ext>
            </p:extLst>
          </p:nvPr>
        </p:nvGraphicFramePr>
        <p:xfrm>
          <a:off x="251520" y="4437112"/>
          <a:ext cx="864096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005"/>
                <a:gridCol w="1454439"/>
                <a:gridCol w="1428258"/>
                <a:gridCol w="142825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Dopravní inspektorát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Služba kriminální policie a vyšetřování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-8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CELKEM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359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385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rgbClr val="FF0000"/>
                          </a:solidFill>
                        </a:rPr>
                        <a:t>-26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 smtClean="0"/>
              <a:t>KRIMINALITA – základní přehled</a:t>
            </a:r>
            <a:endParaRPr lang="cs-CZ" dirty="0"/>
          </a:p>
        </p:txBody>
      </p:sp>
      <p:sp>
        <p:nvSpPr>
          <p:cNvPr id="5123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C939CA3-DEC5-49D7-8F34-DBA689F9E18D}" type="datetime1">
              <a:rPr lang="cs-CZ" smtClean="0"/>
              <a:pPr/>
              <a:t>14.5.2012</a:t>
            </a:fld>
            <a:endParaRPr lang="cs-CZ" smtClean="0"/>
          </a:p>
        </p:txBody>
      </p:sp>
      <p:sp>
        <p:nvSpPr>
          <p:cNvPr id="5124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512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6B3A29-EC5C-46E1-94E9-E2E5D7ADE6B6}" type="slidenum">
              <a:rPr lang="cs-CZ" smtClean="0"/>
              <a:pPr/>
              <a:t>4</a:t>
            </a:fld>
            <a:endParaRPr lang="cs-CZ" smtClean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50825" y="1268413"/>
          <a:ext cx="8640962" cy="1950720"/>
        </p:xfrm>
        <a:graphic>
          <a:graphicData uri="http://schemas.openxmlformats.org/drawingml/2006/table">
            <a:tbl>
              <a:tblPr/>
              <a:tblGrid>
                <a:gridCol w="1629033"/>
                <a:gridCol w="849931"/>
                <a:gridCol w="779103"/>
                <a:gridCol w="849931"/>
                <a:gridCol w="779103"/>
                <a:gridCol w="779103"/>
                <a:gridCol w="779103"/>
                <a:gridCol w="779103"/>
                <a:gridCol w="637448"/>
                <a:gridCol w="779104"/>
              </a:tblGrid>
              <a:tr h="21388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Linie kriminality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Porovnání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38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Zjištěno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obj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obj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Zjištěno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obj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obj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Zjištěno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obj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obj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8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Násilná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-3,00%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8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Mravnostní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60,87%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96,30%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-35,43%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8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Majetková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27,27%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28,27%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-255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-1,00%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8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Hospodářská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63,24%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63,18%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0,06%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8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Ostatní*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85,91%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85,28%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0,63%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8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Celková*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1908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46,90%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45,86%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-186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</a:t>
                      </a:r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43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1,04%</a:t>
                      </a:r>
                      <a:endParaRPr lang="cs-CZ" sz="14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222" name="Obrázek 11" descr="straznik110a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8" y="4286250"/>
            <a:ext cx="6096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Graf 10"/>
          <p:cNvGraphicFramePr/>
          <p:nvPr/>
        </p:nvGraphicFramePr>
        <p:xfrm>
          <a:off x="251520" y="3356992"/>
          <a:ext cx="36004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 11"/>
          <p:cNvGraphicFramePr/>
          <p:nvPr/>
        </p:nvGraphicFramePr>
        <p:xfrm>
          <a:off x="5292080" y="3356992"/>
          <a:ext cx="362021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3995936" y="3356992"/>
            <a:ext cx="11817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b="1" dirty="0" smtClean="0"/>
              <a:t>* bez vojenských </a:t>
            </a:r>
            <a:r>
              <a:rPr lang="cs-CZ" sz="800" b="1" dirty="0" err="1" smtClean="0"/>
              <a:t>TČ</a:t>
            </a:r>
            <a:endParaRPr lang="cs-CZ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cs-CZ" dirty="0" smtClean="0"/>
              <a:t>Celková kriminalita podle linií </a:t>
            </a:r>
            <a:r>
              <a:rPr lang="cs-CZ" dirty="0" err="1" smtClean="0"/>
              <a:t>TČ</a:t>
            </a:r>
            <a:endParaRPr lang="cs-CZ" dirty="0" smtClean="0"/>
          </a:p>
        </p:txBody>
      </p:sp>
      <p:sp>
        <p:nvSpPr>
          <p:cNvPr id="614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52EDE8F-134E-4CB6-885F-3EE8B7696E6E}" type="datetime1">
              <a:rPr lang="cs-CZ" smtClean="0"/>
              <a:pPr/>
              <a:t>14.5.2012</a:t>
            </a:fld>
            <a:endParaRPr lang="cs-CZ" smtClean="0"/>
          </a:p>
        </p:txBody>
      </p:sp>
      <p:sp>
        <p:nvSpPr>
          <p:cNvPr id="614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61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1C4AE2-3BF3-424D-BC53-09776BCB12EE}" type="slidenum">
              <a:rPr lang="cs-CZ" smtClean="0"/>
              <a:pPr/>
              <a:t>5</a:t>
            </a:fld>
            <a:endParaRPr lang="cs-CZ" smtClean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1547664" y="1268760"/>
          <a:ext cx="6096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36037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2010</a:t>
                      </a:r>
                      <a:endParaRPr lang="cs-CZ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cs-CZ" dirty="0" smtClean="0"/>
                        <a:t>Zjištěno</a:t>
                      </a:r>
                      <a:r>
                        <a:rPr lang="cs-CZ" baseline="0" dirty="0" smtClean="0"/>
                        <a:t> skutků*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4068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4254</a:t>
                      </a:r>
                      <a:endParaRPr lang="cs-CZ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Obj</a:t>
                      </a:r>
                      <a:r>
                        <a:rPr lang="cs-CZ" dirty="0" smtClean="0"/>
                        <a:t>. skutků*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1951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Graf 10"/>
          <p:cNvGraphicFramePr/>
          <p:nvPr/>
        </p:nvGraphicFramePr>
        <p:xfrm>
          <a:off x="179512" y="2420888"/>
          <a:ext cx="4320480" cy="3120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 11"/>
          <p:cNvGraphicFramePr/>
          <p:nvPr/>
        </p:nvGraphicFramePr>
        <p:xfrm>
          <a:off x="4644008" y="2420888"/>
          <a:ext cx="427032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cs-CZ" sz="3600" dirty="0" smtClean="0"/>
              <a:t>Celková kriminalita podle linií </a:t>
            </a:r>
            <a:r>
              <a:rPr lang="cs-CZ" sz="3600" dirty="0" err="1" smtClean="0"/>
              <a:t>TČ</a:t>
            </a:r>
            <a:r>
              <a:rPr lang="cs-CZ" sz="3600" dirty="0" smtClean="0"/>
              <a:t> – I. trendy</a:t>
            </a:r>
          </a:p>
        </p:txBody>
      </p:sp>
      <p:sp>
        <p:nvSpPr>
          <p:cNvPr id="614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52EDE8F-134E-4CB6-885F-3EE8B7696E6E}" type="datetime1">
              <a:rPr lang="cs-CZ" smtClean="0"/>
              <a:pPr/>
              <a:t>14.5.2012</a:t>
            </a:fld>
            <a:endParaRPr lang="cs-CZ" smtClean="0"/>
          </a:p>
        </p:txBody>
      </p:sp>
      <p:sp>
        <p:nvSpPr>
          <p:cNvPr id="614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61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1C4AE2-3BF3-424D-BC53-09776BCB12EE}" type="slidenum">
              <a:rPr lang="cs-CZ" smtClean="0"/>
              <a:pPr/>
              <a:t>6</a:t>
            </a:fld>
            <a:endParaRPr lang="cs-CZ" smtClean="0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251520" y="1052736"/>
          <a:ext cx="4752528" cy="151216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126158"/>
                <a:gridCol w="725274"/>
                <a:gridCol w="725274"/>
                <a:gridCol w="725274"/>
                <a:gridCol w="725274"/>
                <a:gridCol w="725274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Nápad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2007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2008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2009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2010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2011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/>
                        <a:t> Násilná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/>
                        <a:t> Mravnostní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/>
                        <a:t> Majetková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2490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/>
                        <a:t> Hospodářská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389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/>
                        <a:t> Ostatní*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/>
                        <a:t> Celková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5083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4069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4067944" y="3861048"/>
          <a:ext cx="4824535" cy="164352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098209"/>
                <a:gridCol w="689242"/>
                <a:gridCol w="759271"/>
                <a:gridCol w="759271"/>
                <a:gridCol w="759271"/>
                <a:gridCol w="759271"/>
              </a:tblGrid>
              <a:tr h="23636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Obj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2007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2008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2009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2010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2011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636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/>
                        <a:t> Násilná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</a:t>
                      </a:r>
                    </a:p>
                  </a:txBody>
                  <a:tcPr marL="0" marR="0" marT="0" marB="0" anchor="b"/>
                </a:tc>
              </a:tr>
              <a:tr h="23636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/>
                        <a:t> Mravnostní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/>
                </a:tc>
              </a:tr>
              <a:tr h="23636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/>
                        <a:t> Majetková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679</a:t>
                      </a:r>
                    </a:p>
                  </a:txBody>
                  <a:tcPr marL="0" marR="0" marT="0" marB="0" anchor="b"/>
                </a:tc>
              </a:tr>
              <a:tr h="22536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/>
                        <a:t> Hospodářská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246</a:t>
                      </a:r>
                    </a:p>
                  </a:txBody>
                  <a:tcPr marL="0" marR="0" marT="0" marB="0" anchor="b"/>
                </a:tc>
              </a:tr>
              <a:tr h="23636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/>
                        <a:t> Ostatní*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745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636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smtClean="0"/>
                        <a:t> Celková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1909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cxnSp>
        <p:nvCxnSpPr>
          <p:cNvPr id="24" name="Přímá spojovací čára 23"/>
          <p:cNvCxnSpPr/>
          <p:nvPr/>
        </p:nvCxnSpPr>
        <p:spPr>
          <a:xfrm>
            <a:off x="4139952" y="4005064"/>
            <a:ext cx="36004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323528" y="1196752"/>
            <a:ext cx="432048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Graf 15"/>
          <p:cNvGraphicFramePr/>
          <p:nvPr/>
        </p:nvGraphicFramePr>
        <p:xfrm>
          <a:off x="5076056" y="908720"/>
          <a:ext cx="381456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Graf 16"/>
          <p:cNvGraphicFramePr/>
          <p:nvPr/>
        </p:nvGraphicFramePr>
        <p:xfrm>
          <a:off x="251520" y="2708920"/>
          <a:ext cx="3744416" cy="2769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cs-CZ" sz="3600" dirty="0" smtClean="0"/>
              <a:t>Celková kriminalita podle linií </a:t>
            </a:r>
            <a:r>
              <a:rPr lang="cs-CZ" sz="3600" dirty="0" err="1" smtClean="0"/>
              <a:t>TČ</a:t>
            </a:r>
            <a:r>
              <a:rPr lang="cs-CZ" sz="3600" dirty="0" smtClean="0"/>
              <a:t> – II. trendy</a:t>
            </a:r>
          </a:p>
        </p:txBody>
      </p:sp>
      <p:sp>
        <p:nvSpPr>
          <p:cNvPr id="614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52EDE8F-134E-4CB6-885F-3EE8B7696E6E}" type="datetime1">
              <a:rPr lang="cs-CZ" smtClean="0"/>
              <a:pPr/>
              <a:t>14.5.2012</a:t>
            </a:fld>
            <a:endParaRPr lang="cs-CZ" smtClean="0"/>
          </a:p>
        </p:txBody>
      </p:sp>
      <p:sp>
        <p:nvSpPr>
          <p:cNvPr id="614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61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1C4AE2-3BF3-424D-BC53-09776BCB12EE}" type="slidenum">
              <a:rPr lang="cs-CZ" smtClean="0"/>
              <a:pPr/>
              <a:t>7</a:t>
            </a:fld>
            <a:endParaRPr lang="cs-CZ" smtClean="0"/>
          </a:p>
        </p:txBody>
      </p:sp>
      <p:graphicFrame>
        <p:nvGraphicFramePr>
          <p:cNvPr id="12" name="Graf 11"/>
          <p:cNvGraphicFramePr/>
          <p:nvPr/>
        </p:nvGraphicFramePr>
        <p:xfrm>
          <a:off x="107504" y="908720"/>
          <a:ext cx="403244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 12"/>
          <p:cNvGraphicFramePr/>
          <p:nvPr/>
        </p:nvGraphicFramePr>
        <p:xfrm>
          <a:off x="4283968" y="908720"/>
          <a:ext cx="475066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 13"/>
          <p:cNvGraphicFramePr/>
          <p:nvPr/>
        </p:nvGraphicFramePr>
        <p:xfrm>
          <a:off x="107504" y="3284984"/>
          <a:ext cx="4032448" cy="2259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Graf 15"/>
          <p:cNvGraphicFramePr/>
          <p:nvPr/>
        </p:nvGraphicFramePr>
        <p:xfrm>
          <a:off x="4139952" y="3284984"/>
          <a:ext cx="489468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FCEEB-1F5C-42FB-8E87-EDD7F33BEE85}" type="datetime1">
              <a:rPr lang="cs-CZ" smtClean="0"/>
              <a:pPr>
                <a:defRPr/>
              </a:pPr>
              <a:t>14.5.2012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Kriminalita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sz="3600" dirty="0" smtClean="0"/>
              <a:t>Podíl nápadu linií </a:t>
            </a:r>
            <a:r>
              <a:rPr lang="cs-CZ" sz="3600" dirty="0" err="1" smtClean="0"/>
              <a:t>TČ</a:t>
            </a:r>
            <a:r>
              <a:rPr lang="cs-CZ" sz="3600" dirty="0" smtClean="0"/>
              <a:t> na celkové kriminalitě</a:t>
            </a:r>
            <a:endParaRPr lang="cs-CZ" sz="3600" dirty="0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1500188" y="1285875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Sledované období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Zjištěno skutků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2011*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4068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2010*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4254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Graf 9"/>
          <p:cNvGraphicFramePr/>
          <p:nvPr/>
        </p:nvGraphicFramePr>
        <p:xfrm>
          <a:off x="179512" y="2492896"/>
          <a:ext cx="4320480" cy="3035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 12"/>
          <p:cNvGraphicFramePr/>
          <p:nvPr/>
        </p:nvGraphicFramePr>
        <p:xfrm>
          <a:off x="4644008" y="2492896"/>
          <a:ext cx="4340632" cy="3019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FCEEB-1F5C-42FB-8E87-EDD7F33BEE85}" type="datetime1">
              <a:rPr lang="cs-CZ" smtClean="0"/>
              <a:pPr>
                <a:defRPr/>
              </a:pPr>
              <a:t>14.5.2012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Kriminalita na území okresu Most v období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sz="3200" dirty="0" smtClean="0"/>
              <a:t>Podíl objasněnosti linií </a:t>
            </a:r>
            <a:r>
              <a:rPr lang="cs-CZ" sz="3200" dirty="0" err="1" smtClean="0"/>
              <a:t>TČ</a:t>
            </a:r>
            <a:r>
              <a:rPr lang="cs-CZ" sz="3200" dirty="0" smtClean="0"/>
              <a:t> na celkové kriminalitě</a:t>
            </a:r>
            <a:endParaRPr lang="cs-CZ" sz="320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547664" y="1340768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3071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Sledované období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Objasněno skutků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2011*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1908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2010*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1951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Graf 11"/>
          <p:cNvGraphicFramePr/>
          <p:nvPr/>
        </p:nvGraphicFramePr>
        <p:xfrm>
          <a:off x="179512" y="2708920"/>
          <a:ext cx="4320480" cy="2816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 13"/>
          <p:cNvGraphicFramePr/>
          <p:nvPr/>
        </p:nvGraphicFramePr>
        <p:xfrm>
          <a:off x="4644008" y="2708920"/>
          <a:ext cx="4242317" cy="2822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B7B6B7"/>
      </a:lt2>
      <a:accent1>
        <a:srgbClr val="3B7EA9"/>
      </a:accent1>
      <a:accent2>
        <a:srgbClr val="3F94D3"/>
      </a:accent2>
      <a:accent3>
        <a:srgbClr val="FFFFFF"/>
      </a:accent3>
      <a:accent4>
        <a:srgbClr val="000000"/>
      </a:accent4>
      <a:accent5>
        <a:srgbClr val="AFC0D1"/>
      </a:accent5>
      <a:accent6>
        <a:srgbClr val="3886BF"/>
      </a:accent6>
      <a:hlink>
        <a:srgbClr val="A8C8EB"/>
      </a:hlink>
      <a:folHlink>
        <a:srgbClr val="368E2B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B7B6B7"/>
        </a:lt2>
        <a:accent1>
          <a:srgbClr val="3B7EA9"/>
        </a:accent1>
        <a:accent2>
          <a:srgbClr val="3F94D3"/>
        </a:accent2>
        <a:accent3>
          <a:srgbClr val="FFFFFF"/>
        </a:accent3>
        <a:accent4>
          <a:srgbClr val="000000"/>
        </a:accent4>
        <a:accent5>
          <a:srgbClr val="AFC0D1"/>
        </a:accent5>
        <a:accent6>
          <a:srgbClr val="3886BF"/>
        </a:accent6>
        <a:hlink>
          <a:srgbClr val="A8C8EB"/>
        </a:hlink>
        <a:folHlink>
          <a:srgbClr val="368E2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1387</Words>
  <Application>Microsoft Office PowerPoint</Application>
  <PresentationFormat>Předvádění na obrazovce (4:3)</PresentationFormat>
  <Paragraphs>704</Paragraphs>
  <Slides>24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Výchozí návrh</vt:lpstr>
      <vt:lpstr>Kriminalita na území okresu Most ve sledovaném období od 1.1.2011 do 31.12.2011</vt:lpstr>
      <vt:lpstr>Prezentace aplikace PowerPoint</vt:lpstr>
      <vt:lpstr>Početní stavy policistů ÚO Most</vt:lpstr>
      <vt:lpstr>KRIMINALITA – základní přehled</vt:lpstr>
      <vt:lpstr>Celková kriminalita podle linií TČ</vt:lpstr>
      <vt:lpstr>Celková kriminalita podle linií TČ – I. trendy</vt:lpstr>
      <vt:lpstr>Celková kriminalita podle linií TČ – II. trendy</vt:lpstr>
      <vt:lpstr>Podíl nápadu linií TČ na celkové kriminalitě</vt:lpstr>
      <vt:lpstr>Podíl objasněnosti linií TČ na celkové kriminalitě</vt:lpstr>
      <vt:lpstr>Majetková TČ – krádeže vloupáním</vt:lpstr>
      <vt:lpstr>Majetková TČ – krádeže vloupáním – I. trendy</vt:lpstr>
      <vt:lpstr>Majetková TČ – krádeže vloupáním – II. trendy</vt:lpstr>
      <vt:lpstr>Majetková TČ – krádeže vloupáním – III. trendy</vt:lpstr>
      <vt:lpstr>Majetková TČ – krádeže prosté</vt:lpstr>
      <vt:lpstr>Majetková TČ – krádeže prosté - trendy</vt:lpstr>
      <vt:lpstr>Majetková TČ – krádeže prosté</vt:lpstr>
      <vt:lpstr>Přehled o činnosti základních útvarů zkrácené přípravné řízení</vt:lpstr>
      <vt:lpstr>Přehled o činnosti základních útvarů trestní řízení</vt:lpstr>
      <vt:lpstr>Přehled o činnosti základních útvarů domácí násilí</vt:lpstr>
      <vt:lpstr>Přehled o činnosti základních útvarů přestupkové řízení</vt:lpstr>
      <vt:lpstr>DOPRAVNÍ NEHODOVOST základní přehled</vt:lpstr>
      <vt:lpstr>DOPRAVNÍ NEHODOVOST základní přehled - trendy</vt:lpstr>
      <vt:lpstr>DOPRAVNÍ NEHODOVOST příčina &amp; druh srážky</vt:lpstr>
      <vt:lpstr>D ě k u j i   z a   p o z o r n o s t</vt:lpstr>
    </vt:vector>
  </TitlesOfParts>
  <Company>GOPAS,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pcr</cp:lastModifiedBy>
  <cp:revision>192</cp:revision>
  <dcterms:created xsi:type="dcterms:W3CDTF">2008-10-28T13:44:22Z</dcterms:created>
  <dcterms:modified xsi:type="dcterms:W3CDTF">2012-05-14T07:59:56Z</dcterms:modified>
</cp:coreProperties>
</file>