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5" r:id="rId2"/>
    <p:sldId id="399" r:id="rId3"/>
    <p:sldId id="400" r:id="rId4"/>
    <p:sldId id="291" r:id="rId5"/>
    <p:sldId id="296" r:id="rId6"/>
    <p:sldId id="384" r:id="rId7"/>
    <p:sldId id="385" r:id="rId8"/>
    <p:sldId id="383" r:id="rId9"/>
    <p:sldId id="357" r:id="rId10"/>
    <p:sldId id="396" r:id="rId11"/>
    <p:sldId id="361" r:id="rId12"/>
    <p:sldId id="307" r:id="rId13"/>
    <p:sldId id="390" r:id="rId14"/>
    <p:sldId id="258" r:id="rId15"/>
  </p:sldIdLst>
  <p:sldSz cx="9144000" cy="6858000" type="screen4x3"/>
  <p:notesSz cx="6784975" cy="99187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2086" autoAdjust="0"/>
  </p:normalViewPr>
  <p:slideViewPr>
    <p:cSldViewPr>
      <p:cViewPr>
        <p:scale>
          <a:sx n="107" d="100"/>
          <a:sy n="107" d="100"/>
        </p:scale>
        <p:origin x="-126" y="-54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11383"/>
            <a:ext cx="5427980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4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21044"/>
            <a:ext cx="2940156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26E17-1C3F-4899-B365-305BFF20A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Snížením</a:t>
            </a:r>
            <a:r>
              <a:rPr lang="cs-CZ" baseline="0" dirty="0" smtClean="0">
                <a:solidFill>
                  <a:srgbClr val="FF0000"/>
                </a:solidFill>
              </a:rPr>
              <a:t> počtu některých TČ a přesunem do kategorie přestupků.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intenzity vyhledávání některých trestných činů na úseku zneužívání alkoholu a OPL, zejména na jaře 2020.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Snížením počtu ZPŘ v důsledku (viz výše) a dále také uplatněním kvalifikovaných SKPTČ u některých skutků spáchaných za vyhlášeného NS.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pouliční kriminality omezením volného pohybu osob.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>
                <a:solidFill>
                  <a:srgbClr val="FF0000"/>
                </a:solidFill>
              </a:rPr>
              <a:t>Snížení počtu DN v důsledku omezení intenzity dopravy.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238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11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8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36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205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Problémy při komparaci – změna legislativy 2017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997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41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26E17-1C3F-4899-B365-305BFF20AAA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4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titulk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4765675"/>
            <a:ext cx="38290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800225"/>
          </a:xfrm>
          <a:ln>
            <a:solidFill>
              <a:schemeClr val="bg1"/>
            </a:solidFill>
          </a:ln>
        </p:spPr>
        <p:txBody>
          <a:bodyPr lIns="288000" tIns="288000" rIns="288000" bIns="28800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04138" cy="6477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04025" y="18891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A7A9A0-A494-4DCA-A8D7-C187F532440E}" type="datetime1">
              <a:rPr lang="cs-CZ" smtClean="0"/>
              <a:t>16.11.2020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0A93C-2771-4B3D-9568-27A055A7DD96}" type="datetime1">
              <a:rPr lang="cs-CZ" smtClean="0"/>
              <a:t>16.11.2020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035E8-A173-48B1-A79B-DA7EDD413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562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562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9B98-5415-41EA-A121-E150EBAE4710}" type="datetime1">
              <a:rPr lang="cs-CZ" smtClean="0"/>
              <a:t>16.11.2020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F07F-D819-479E-876E-38C22BF51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4278-BFFA-4E20-88EA-6DD0C0758A74}" type="datetime1">
              <a:rPr lang="cs-CZ" smtClean="0"/>
              <a:t>16.11.2020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635FD-364A-4379-99EE-73ADA341C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7787-E96F-40FC-993B-CC82C3D1EF3A}" type="datetime1">
              <a:rPr lang="cs-CZ" smtClean="0"/>
              <a:t>16.11.2020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10801-49CE-4A29-A794-2A0E3B31A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E33A-485F-4258-928D-1AC03AE809E3}" type="datetime1">
              <a:rPr lang="cs-CZ" smtClean="0"/>
              <a:t>16.11.2020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227A-3CD2-4463-A659-B2594031E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AF7C0-A678-4AA4-99B0-05FD839736D6}" type="datetime1">
              <a:rPr lang="cs-CZ" smtClean="0"/>
              <a:t>16.11.2020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6C42-E69A-44F7-9EA0-2F98BA247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5E6D-1D47-4D99-94D2-A5B356C73578}" type="datetime1">
              <a:rPr lang="cs-CZ" smtClean="0"/>
              <a:t>16.11.2020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0BE29-8C2E-4A2B-A89D-6517D4D28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8F32-5E9B-443F-AD57-E1453CE24075}" type="datetime1">
              <a:rPr lang="cs-CZ" smtClean="0"/>
              <a:t>16.11.2020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08635-0F6E-4882-B3A7-91272D27B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856B-665D-4592-9356-1CD676BBC3F0}" type="datetime1">
              <a:rPr lang="cs-CZ" smtClean="0"/>
              <a:t>16.11.2020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47DA-C327-4A5C-878D-4198D3152E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DA36-C380-4A0A-AB8A-0588F39B8B52}" type="datetime1">
              <a:rPr lang="cs-CZ" smtClean="0"/>
              <a:t>16.11.2020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EB96-BFD1-4B13-BC87-C3CD5814D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ezna zapa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5629275"/>
            <a:ext cx="69135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47813" y="6002338"/>
            <a:ext cx="7127875" cy="6477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08725"/>
            <a:ext cx="177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ABC8EC-F02C-4C6E-809E-E7E422ED7E92}" type="datetime1">
              <a:rPr lang="cs-CZ" smtClean="0"/>
              <a:t>16.11.2020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08725"/>
            <a:ext cx="46799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cs-CZ" smtClean="0"/>
              <a:t>Bezpečnostní situace na území okresu Most ve sledovaném období</a:t>
            </a: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21388"/>
            <a:ext cx="98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4C11E-EA0D-4ABB-B7D9-9418ACA88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BA706-D998-442C-BE80-7B0F17DF8E64}" type="datetime1">
              <a:rPr lang="cs-CZ" altLang="cs-CZ" sz="1200" smtClean="0">
                <a:solidFill>
                  <a:schemeClr val="bg1"/>
                </a:solidFill>
              </a:rPr>
              <a:t>16.11.2020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Bezpečnostní situace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území okresu Most</a:t>
            </a:r>
            <a:br>
              <a:rPr lang="cs-CZ" dirty="0"/>
            </a:br>
            <a:r>
              <a:rPr lang="cs-CZ" dirty="0"/>
              <a:t>v roce </a:t>
            </a:r>
            <a:r>
              <a:rPr lang="cs-CZ" dirty="0" smtClean="0"/>
              <a:t>2020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16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Hlavní změny - nárůst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DC25B8-C361-4A55-82E8-9057BA8D130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Hlavní změny - pokles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DC25B8-C361-4A55-82E8-9057BA8D130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3CFBD-D159-42D2-ACEE-4BE5C63EAD37}" type="datetime1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452320" y="6021288"/>
            <a:ext cx="981075" cy="215900"/>
          </a:xfrm>
        </p:spPr>
        <p:txBody>
          <a:bodyPr/>
          <a:lstStyle/>
          <a:p>
            <a:pPr>
              <a:defRPr/>
            </a:pPr>
            <a:fld id="{423635FD-364A-4379-99EE-73ADA341C2F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Dopravní nehody - přehled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" name="Obrázek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DD5AB-59CD-4F77-92FE-B84E07C1722F}" type="datetime1">
              <a:rPr lang="cs-CZ" smtClean="0">
                <a:latin typeface="Arial" pitchFamily="34" charset="0"/>
                <a:cs typeface="Arial" pitchFamily="34" charset="0"/>
              </a:rPr>
              <a:t>16.11.2020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84551" cy="216619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Bezpečnostní situace na území okresu Most ve sledovaném období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635FD-364A-4379-99EE-73ADA341C2F7}" type="slidenum">
              <a:rPr lang="cs-CZ" smtClean="0"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  <a:cs typeface="Arial" pitchFamily="34" charset="0"/>
              </a:rPr>
              <a:t>Personální vývoj</a:t>
            </a:r>
            <a:endParaRPr lang="cs-CZ" dirty="0">
              <a:solidFill>
                <a:srgbClr val="0070C0"/>
              </a:solidFill>
              <a:cs typeface="Arial" pitchFamily="34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11560" y="1652069"/>
            <a:ext cx="7888361" cy="36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4000" b="1" kern="0" dirty="0">
                <a:latin typeface="+mn-lt"/>
              </a:rPr>
              <a:t>plk. Mgr. Jiří </a:t>
            </a:r>
            <a:r>
              <a:rPr lang="cs-CZ" sz="4000" b="1" kern="0" dirty="0" err="1">
                <a:latin typeface="+mn-lt"/>
              </a:rPr>
              <a:t>Volprecht</a:t>
            </a:r>
            <a:r>
              <a:rPr lang="cs-CZ" sz="2400" kern="0" dirty="0">
                <a:latin typeface="+mn-lt"/>
              </a:rPr>
              <a:t>	     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</a:t>
            </a: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  </a:t>
            </a:r>
            <a:r>
              <a:rPr lang="cs-CZ" sz="2800" b="1" kern="0" dirty="0" smtClean="0">
                <a:latin typeface="+mn-lt"/>
              </a:rPr>
              <a:t>974 </a:t>
            </a:r>
            <a:r>
              <a:rPr lang="cs-CZ" sz="2800" b="1" kern="0" dirty="0">
                <a:latin typeface="+mn-lt"/>
              </a:rPr>
              <a:t>438 </a:t>
            </a:r>
            <a:r>
              <a:rPr lang="cs-CZ" sz="2800" b="1" kern="0" dirty="0" smtClean="0">
                <a:latin typeface="+mn-lt"/>
              </a:rPr>
              <a:t>220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  </a:t>
            </a:r>
            <a:r>
              <a:rPr lang="cs-CZ" sz="2400" kern="0" dirty="0" smtClean="0">
                <a:latin typeface="+mn-lt"/>
              </a:rPr>
              <a:t>		</a:t>
            </a:r>
            <a:r>
              <a:rPr lang="cs-CZ" sz="24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latin typeface="+mn-lt"/>
              </a:rPr>
              <a:t>		  </a:t>
            </a:r>
            <a:r>
              <a:rPr lang="cs-CZ" sz="2400" b="1" u="sng" kern="0" dirty="0">
                <a:solidFill>
                  <a:srgbClr val="0070C0"/>
                </a:solidFill>
                <a:latin typeface="+mn-lt"/>
              </a:rPr>
              <a:t>krpulk.uo.mo.podatelna@pcr.cz</a:t>
            </a:r>
            <a:r>
              <a:rPr lang="cs-CZ" sz="2800" b="1" kern="0" dirty="0">
                <a:latin typeface="+mn-lt"/>
              </a:rPr>
              <a:t>	</a:t>
            </a:r>
            <a:r>
              <a:rPr lang="cs-CZ" sz="2400" kern="0" dirty="0">
                <a:latin typeface="+mn-lt"/>
              </a:rPr>
              <a:t>	</a:t>
            </a:r>
            <a:r>
              <a:rPr lang="cs-CZ" sz="2400" kern="0" dirty="0" smtClean="0">
                <a:solidFill>
                  <a:srgbClr val="0070C0"/>
                </a:solidFill>
                <a:latin typeface="+mn-lt"/>
              </a:rPr>
              <a:t> </a:t>
            </a:r>
            <a:endParaRPr lang="cs-CZ" sz="2400" kern="0" dirty="0">
              <a:solidFill>
                <a:srgbClr val="0070C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213D3D-FC0E-4140-BFE8-EECCB8E4047D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CE51D-DD50-4D27-B990-32E3FCCEEE59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D ě k u j i   z a   p o z o r n o s t</a:t>
            </a:r>
          </a:p>
        </p:txBody>
      </p:sp>
      <p:pic>
        <p:nvPicPr>
          <p:cNvPr id="7176" name="Obrázek 9" descr="symbol-telef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Obrázek 8" descr="symbol-emai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1598" y="4467249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BBB32C-EA53-4E7A-B846-691450BB0671}" type="datetime1">
              <a:rPr lang="cs-CZ" smtClean="0"/>
              <a:t>16.11.2020</a:t>
            </a:fld>
            <a:endParaRPr lang="cs-CZ" dirty="0" smtClean="0"/>
          </a:p>
        </p:txBody>
      </p:sp>
      <p:sp>
        <p:nvSpPr>
          <p:cNvPr id="410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88632" cy="216024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410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DFD73-694B-47F9-97B5-F28BA010E6C8}" type="slidenum">
              <a:rPr lang="cs-CZ" smtClean="0"/>
              <a:pPr/>
              <a:t>2</a:t>
            </a:fld>
            <a:endParaRPr lang="cs-CZ" dirty="0" smtClean="0"/>
          </a:p>
        </p:txBody>
      </p:sp>
      <p:sp>
        <p:nvSpPr>
          <p:cNvPr id="2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Upozornění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158827"/>
            <a:ext cx="7200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3600" dirty="0" smtClean="0"/>
              <a:t>Vypovídací hodnota meziroční komparace většiny ukazatelů je významně ovlivněna, zejména:</a:t>
            </a:r>
          </a:p>
          <a:p>
            <a:pPr marL="457200" indent="-45720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</a:rPr>
              <a:t> změnou legislativy - zvýšení dolní hranice výše škod </a:t>
            </a:r>
            <a:r>
              <a:rPr lang="cs-CZ" sz="3200" dirty="0" smtClean="0">
                <a:solidFill>
                  <a:srgbClr val="7030A0"/>
                </a:solidFill>
              </a:rPr>
              <a:t>u některých </a:t>
            </a:r>
            <a:r>
              <a:rPr lang="cs-CZ" sz="3200" dirty="0">
                <a:solidFill>
                  <a:srgbClr val="7030A0"/>
                </a:solidFill>
              </a:rPr>
              <a:t>TČ</a:t>
            </a:r>
          </a:p>
          <a:p>
            <a:pPr marL="457200" indent="-457200" algn="ctr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FF0000"/>
                </a:solidFill>
              </a:rPr>
              <a:t>opatřeními přijatými v souvislosti s pandemií COVID 19 a vyhlášením NOUZOVÝCH STAVŮ.</a:t>
            </a:r>
          </a:p>
        </p:txBody>
      </p:sp>
    </p:spTree>
    <p:extLst>
      <p:ext uri="{BB962C8B-B14F-4D97-AF65-F5344CB8AC3E}">
        <p14:creationId xmlns:p14="http://schemas.microsoft.com/office/powerpoint/2010/main" val="97471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BBB32C-EA53-4E7A-B846-691450BB0671}" type="datetime1">
              <a:rPr lang="cs-CZ" smtClean="0"/>
              <a:t>16.11.2020</a:t>
            </a:fld>
            <a:endParaRPr lang="cs-CZ" dirty="0" smtClean="0"/>
          </a:p>
        </p:txBody>
      </p:sp>
      <p:sp>
        <p:nvSpPr>
          <p:cNvPr id="410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309320"/>
            <a:ext cx="5688632" cy="216024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410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DFD73-694B-47F9-97B5-F28BA010E6C8}" type="slidenum">
              <a:rPr lang="cs-CZ" smtClean="0"/>
              <a:pPr/>
              <a:t>3</a:t>
            </a:fld>
            <a:endParaRPr lang="cs-CZ" dirty="0" smtClean="0"/>
          </a:p>
        </p:txBody>
      </p:sp>
      <p:sp>
        <p:nvSpPr>
          <p:cNvPr id="2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Informace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756021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600"/>
              </a:spcAft>
            </a:pPr>
            <a:r>
              <a:rPr lang="cs-CZ" sz="3600" dirty="0" smtClean="0"/>
              <a:t>Není-li dále uvedeno jinak, je statistické srovnání prováděno            v intervalu</a:t>
            </a:r>
          </a:p>
          <a:p>
            <a:pPr algn="ctr">
              <a:spcBef>
                <a:spcPts val="1800"/>
              </a:spcBef>
            </a:pPr>
            <a:r>
              <a:rPr lang="cs-CZ" sz="3600" b="1" dirty="0" smtClean="0"/>
              <a:t> od 1. 1</a:t>
            </a:r>
            <a:r>
              <a:rPr lang="cs-CZ" sz="3600" b="1" dirty="0"/>
              <a:t>. do </a:t>
            </a:r>
            <a:r>
              <a:rPr lang="cs-CZ" sz="3600" b="1" dirty="0" smtClean="0"/>
              <a:t>31. 10. 2019/2020.</a:t>
            </a:r>
          </a:p>
          <a:p>
            <a:pPr algn="ctr">
              <a:spcBef>
                <a:spcPts val="0"/>
              </a:spcBef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17570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vývoj 10 let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DA6274-CF63-4079-B23F-86BC00A4A819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4</a:t>
            </a:fld>
            <a:endParaRPr lang="cs-CZ" smtClean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základní přehled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8B72C9-D00C-433C-A3D6-724D9E559053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112543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5</a:t>
            </a:fld>
            <a:endParaRPr lang="cs-CZ" smtClean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Stíháno osob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6</a:t>
            </a:fld>
            <a:endParaRPr lang="cs-CZ" smtClean="0"/>
          </a:p>
        </p:txBody>
      </p:sp>
      <p:pic>
        <p:nvPicPr>
          <p:cNvPr id="2" name="Obrázek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Spácháno skutků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7</a:t>
            </a:fld>
            <a:endParaRPr lang="cs-CZ" smtClean="0"/>
          </a:p>
        </p:txBody>
      </p:sp>
      <p:pic>
        <p:nvPicPr>
          <p:cNvPr id="2" name="Obrázek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1777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Škody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BB77B8-7E61-4570-AF01-0E4401928C8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5040535" cy="216619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1C4AE2-3BF3-424D-BC53-09776BCB12EE}" type="slidenum">
              <a:rPr lang="cs-CZ" smtClean="0"/>
              <a:pPr/>
              <a:t>8</a:t>
            </a:fld>
            <a:endParaRPr lang="cs-CZ" smtClean="0"/>
          </a:p>
        </p:txBody>
      </p:sp>
      <p:pic>
        <p:nvPicPr>
          <p:cNvPr id="2" name="Obrázek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3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70C0"/>
                </a:solidFill>
              </a:rPr>
              <a:t>Kriminalita – struktura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12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DC25B8-C361-4A55-82E8-9057BA8D1306}" type="datetime1">
              <a:rPr lang="cs-CZ" smtClean="0"/>
              <a:t>16.11.2020</a:t>
            </a:fld>
            <a:endParaRPr lang="cs-CZ" smtClean="0"/>
          </a:p>
        </p:txBody>
      </p:sp>
      <p:sp>
        <p:nvSpPr>
          <p:cNvPr id="512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712" y="6308725"/>
            <a:ext cx="4968527" cy="288627"/>
          </a:xfrm>
          <a:noFill/>
        </p:spPr>
        <p:txBody>
          <a:bodyPr/>
          <a:lstStyle/>
          <a:p>
            <a:r>
              <a:rPr lang="cs-CZ" dirty="0" smtClean="0"/>
              <a:t>Bezpečnostní situace na území okresu Most ve sledovaném období</a:t>
            </a:r>
          </a:p>
        </p:txBody>
      </p:sp>
      <p:sp>
        <p:nvSpPr>
          <p:cNvPr id="512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B3A29-EC5C-46E1-94E9-E2E5D7ADE6B6}" type="slidenum">
              <a:rPr lang="cs-CZ" smtClean="0"/>
              <a:pPr/>
              <a:t>9</a:t>
            </a:fld>
            <a:endParaRPr lang="cs-CZ" smtClean="0"/>
          </a:p>
        </p:txBody>
      </p:sp>
      <p:pic>
        <p:nvPicPr>
          <p:cNvPr id="4" name="Obrázek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1260000"/>
            <a:ext cx="86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B7B6B7"/>
      </a:lt2>
      <a:accent1>
        <a:srgbClr val="3B7EA9"/>
      </a:accent1>
      <a:accent2>
        <a:srgbClr val="3F94D3"/>
      </a:accent2>
      <a:accent3>
        <a:srgbClr val="FFFFFF"/>
      </a:accent3>
      <a:accent4>
        <a:srgbClr val="000000"/>
      </a:accent4>
      <a:accent5>
        <a:srgbClr val="AFC0D1"/>
      </a:accent5>
      <a:accent6>
        <a:srgbClr val="3886BF"/>
      </a:accent6>
      <a:hlink>
        <a:srgbClr val="A8C8EB"/>
      </a:hlink>
      <a:folHlink>
        <a:srgbClr val="368E2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B7B6B7"/>
        </a:lt2>
        <a:accent1>
          <a:srgbClr val="3B7EA9"/>
        </a:accent1>
        <a:accent2>
          <a:srgbClr val="3F94D3"/>
        </a:accent2>
        <a:accent3>
          <a:srgbClr val="FFFFFF"/>
        </a:accent3>
        <a:accent4>
          <a:srgbClr val="000000"/>
        </a:accent4>
        <a:accent5>
          <a:srgbClr val="AFC0D1"/>
        </a:accent5>
        <a:accent6>
          <a:srgbClr val="3886BF"/>
        </a:accent6>
        <a:hlink>
          <a:srgbClr val="A8C8EB"/>
        </a:hlink>
        <a:folHlink>
          <a:srgbClr val="368E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348</Words>
  <Application>Microsoft Office PowerPoint</Application>
  <PresentationFormat>Předvádění na obrazovce (4:3)</PresentationFormat>
  <Paragraphs>82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Bezpečnostní situace  na území okresu Most v roce 2020</vt:lpstr>
      <vt:lpstr>Upozornění</vt:lpstr>
      <vt:lpstr>Informace</vt:lpstr>
      <vt:lpstr>Kriminalita – vývoj 10 let</vt:lpstr>
      <vt:lpstr>Kriminalita – základní přehled</vt:lpstr>
      <vt:lpstr>Stíháno osob</vt:lpstr>
      <vt:lpstr>Spácháno skutků</vt:lpstr>
      <vt:lpstr>Škody</vt:lpstr>
      <vt:lpstr>Kriminalita – struktura</vt:lpstr>
      <vt:lpstr>Hlavní změny - nárůst</vt:lpstr>
      <vt:lpstr>Hlavní změny - pokles</vt:lpstr>
      <vt:lpstr>Dopravní nehody - přehled</vt:lpstr>
      <vt:lpstr>Personální vývoj</vt:lpstr>
      <vt:lpstr>D ě k u j i   z a   p o z o r n o s t</vt:lpstr>
    </vt:vector>
  </TitlesOfParts>
  <Company>GOPAS,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uzivatel</cp:lastModifiedBy>
  <cp:revision>781</cp:revision>
  <cp:lastPrinted>2017-01-18T09:12:39Z</cp:lastPrinted>
  <dcterms:created xsi:type="dcterms:W3CDTF">2008-10-28T13:44:22Z</dcterms:created>
  <dcterms:modified xsi:type="dcterms:W3CDTF">2020-11-16T05:49:15Z</dcterms:modified>
</cp:coreProperties>
</file>