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5" r:id="rId2"/>
    <p:sldId id="290" r:id="rId3"/>
    <p:sldId id="257" r:id="rId4"/>
    <p:sldId id="291" r:id="rId5"/>
    <p:sldId id="296" r:id="rId6"/>
    <p:sldId id="384" r:id="rId7"/>
    <p:sldId id="383" r:id="rId8"/>
    <p:sldId id="357" r:id="rId9"/>
    <p:sldId id="361" r:id="rId10"/>
    <p:sldId id="362" r:id="rId11"/>
    <p:sldId id="366" r:id="rId12"/>
    <p:sldId id="380" r:id="rId13"/>
    <p:sldId id="368" r:id="rId14"/>
    <p:sldId id="369" r:id="rId15"/>
    <p:sldId id="373" r:id="rId16"/>
    <p:sldId id="370" r:id="rId17"/>
    <p:sldId id="371" r:id="rId18"/>
    <p:sldId id="372" r:id="rId19"/>
    <p:sldId id="344" r:id="rId20"/>
    <p:sldId id="382" r:id="rId21"/>
    <p:sldId id="394" r:id="rId22"/>
    <p:sldId id="307" r:id="rId23"/>
    <p:sldId id="271" r:id="rId24"/>
    <p:sldId id="319" r:id="rId25"/>
    <p:sldId id="346" r:id="rId26"/>
    <p:sldId id="395" r:id="rId27"/>
    <p:sldId id="390" r:id="rId28"/>
    <p:sldId id="391" r:id="rId29"/>
    <p:sldId id="392" r:id="rId30"/>
    <p:sldId id="393" r:id="rId31"/>
    <p:sldId id="258" r:id="rId32"/>
  </p:sldIdLst>
  <p:sldSz cx="9144000" cy="6858000" type="screen4x3"/>
  <p:notesSz cx="6784975" cy="99187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2086" autoAdjust="0"/>
  </p:normalViewPr>
  <p:slideViewPr>
    <p:cSldViewPr>
      <p:cViewPr varScale="1">
        <p:scale>
          <a:sx n="81" d="100"/>
          <a:sy n="81" d="100"/>
        </p:scale>
        <p:origin x="1550" y="53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15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249" y="0"/>
            <a:ext cx="294015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98" y="4711383"/>
            <a:ext cx="542798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4015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249" y="9421044"/>
            <a:ext cx="2940156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326E17-1C3F-4899-B365-305BFF20AA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7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FF0000"/>
                </a:solidFill>
              </a:rPr>
              <a:t>V letech 2016  a 2017 došlo ke</a:t>
            </a:r>
            <a:r>
              <a:rPr lang="cs-CZ" sz="1200" baseline="0" dirty="0" smtClean="0">
                <a:solidFill>
                  <a:srgbClr val="FF0000"/>
                </a:solidFill>
              </a:rPr>
              <a:t> změnám ve způsobu zpracování statistických údajů v IS ESSK. V roce 2017 navíc došlo k opravě některých chybných údajů (zejména u vykazování počtu stíhaných osob) a k přepočítání data za roky 2016 a 2017. Některé údaje publikované v minulosti za rok 2016 se mohou mírně lišit (počty stíhaných osob, počty ZPŘ…).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7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některých případech působilo více motivů v kombinaci.</a:t>
            </a:r>
          </a:p>
          <a:p>
            <a:r>
              <a:rPr lang="cs-CZ" baseline="0" dirty="0" smtClean="0"/>
              <a:t>Nezjištěno – pachatel nevypovídal, oběti se na to nikdo nezeptal a nedá se ani usuzovat z okolností.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Mimo obec nebyly žádné.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 při komparaci – změna legislativy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97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5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Nezaměstnatelnost</a:t>
            </a:r>
            <a:r>
              <a:rPr lang="cs-CZ" dirty="0" smtClean="0"/>
              <a:t>!!! Příležitosti</a:t>
            </a:r>
            <a:r>
              <a:rPr lang="cs-CZ" baseline="0" dirty="0" smtClean="0"/>
              <a:t> by byl, ale pracovat se nechce (</a:t>
            </a:r>
            <a:r>
              <a:rPr lang="cs-CZ" baseline="0" dirty="0" err="1" smtClean="0"/>
              <a:t>prům</a:t>
            </a:r>
            <a:r>
              <a:rPr lang="cs-CZ" baseline="0" dirty="0" smtClean="0"/>
              <a:t>. zóny, Amazon…).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Zůstává nezměněno.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35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Stav</a:t>
            </a:r>
            <a:r>
              <a:rPr lang="cs-CZ" baseline="0" dirty="0" smtClean="0"/>
              <a:t> k 31.12.2014 dle personalistky – započítáni jsou pouze policisté tabulkově vedení na odděleních po ukončení ZOP (bez předškoláků a odvelení).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111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11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Stav</a:t>
            </a:r>
            <a:r>
              <a:rPr lang="cs-CZ" baseline="0" dirty="0" smtClean="0"/>
              <a:t> k 31.12.2014 dle personalistky – započítáni jsou pouze policisté tabulkově vedení na odděleních po ukončení ZOP (bez předškoláků a odvelení).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11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36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Kriminalita a stíháno na 10.000 obyvatel - narostl nápad a klesl počet obyvatel o 500.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20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 při komparaci – změna legislativy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9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 při komparaci – změna legislativy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9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Změna je o +- 15 a více skutků. </a:t>
            </a:r>
          </a:p>
          <a:p>
            <a:r>
              <a:rPr lang="cs-CZ" dirty="0" smtClean="0"/>
              <a:t>Krádeže v jiných objektech - supermarkety</a:t>
            </a:r>
          </a:p>
          <a:p>
            <a:r>
              <a:rPr lang="cs-CZ" dirty="0" smtClean="0"/>
              <a:t>Krádeže jiné na osobách – opilci v restauracích, hernách, na lavičkách…- mají věci při sobě (kapsy odložených bund, odložené MT.,..)</a:t>
            </a:r>
          </a:p>
          <a:p>
            <a:r>
              <a:rPr lang="cs-CZ" dirty="0" smtClean="0"/>
              <a:t>Maření – včetně nenastoupení do VTOS</a:t>
            </a:r>
          </a:p>
          <a:p>
            <a:r>
              <a:rPr lang="cs-CZ" dirty="0" smtClean="0"/>
              <a:t>Krádeže věcí aut  - vloupačky</a:t>
            </a:r>
          </a:p>
          <a:p>
            <a:r>
              <a:rPr lang="cs-CZ" dirty="0" smtClean="0"/>
              <a:t>Krádeže v bytech  - „návštěvy“</a:t>
            </a:r>
          </a:p>
          <a:p>
            <a:r>
              <a:rPr lang="cs-CZ" dirty="0" smtClean="0"/>
              <a:t>Nehody jen TČ, jinak celkem počet neklesá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Jednou</a:t>
            </a:r>
            <a:r>
              <a:rPr lang="cs-CZ" baseline="0" dirty="0" smtClean="0"/>
              <a:t> z příčin nárůstu je </a:t>
            </a:r>
            <a:r>
              <a:rPr lang="cs-CZ" baseline="0" smtClean="0"/>
              <a:t>i snaha PČR </a:t>
            </a:r>
            <a:r>
              <a:rPr lang="cs-CZ" baseline="0" dirty="0" smtClean="0"/>
              <a:t>takováto jednání </a:t>
            </a:r>
            <a:r>
              <a:rPr lang="cs-CZ" b="1" baseline="0" dirty="0" smtClean="0"/>
              <a:t>důsledně postihovat </a:t>
            </a:r>
            <a:r>
              <a:rPr lang="cs-CZ" baseline="0" dirty="0" smtClean="0"/>
              <a:t>(a tím i přispívat k udržení klidu a pořádku zejména ve vyloučených lokalitách).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E17-1C3F-4899-B365-305BFF20AAA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A7A9A0-A494-4DCA-A8D7-C187F532440E}" type="datetime1">
              <a:rPr lang="cs-CZ" smtClean="0"/>
              <a:t>08.04.2018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A93C-2771-4B3D-9568-27A055A7DD96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35E8-A173-48B1-A79B-DA7EDD413B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49B98-5415-41EA-A121-E150EBAE4710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F07F-D819-479E-876E-38C22BF51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4278-BFFA-4E20-88EA-6DD0C0758A74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5FD-364A-4379-99EE-73ADA341C2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7787-E96F-40FC-993B-CC82C3D1EF3A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0801-49CE-4A29-A794-2A0E3B31A0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9E33A-485F-4258-928D-1AC03AE809E3}" type="datetime1">
              <a:rPr lang="cs-CZ" smtClean="0"/>
              <a:t>08.04.2018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227A-3CD2-4463-A659-B2594031EC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F7C0-A678-4AA4-99B0-05FD839736D6}" type="datetime1">
              <a:rPr lang="cs-CZ" smtClean="0"/>
              <a:t>08.04.2018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6C42-E69A-44F7-9EA0-2F98BA247F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5E6D-1D47-4D99-94D2-A5B356C73578}" type="datetime1">
              <a:rPr lang="cs-CZ" smtClean="0"/>
              <a:t>08.04.2018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BE29-8C2E-4A2B-A89D-6517D4D28D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8F32-5E9B-443F-AD57-E1453CE24075}" type="datetime1">
              <a:rPr lang="cs-CZ" smtClean="0"/>
              <a:t>08.04.2018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8635-0F6E-4882-B3A7-91272D27B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856B-665D-4592-9356-1CD676BBC3F0}" type="datetime1">
              <a:rPr lang="cs-CZ" smtClean="0"/>
              <a:t>08.04.2018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47DA-C327-4A5C-878D-4198D3152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DA36-C380-4A0A-AB8A-0588F39B8B52}" type="datetime1">
              <a:rPr lang="cs-CZ" smtClean="0"/>
              <a:t>08.04.2018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EB96-BFD1-4B13-BC87-C3CD5814D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ABC8EC-F02C-4C6E-809E-E7E422ED7E92}" type="datetime1">
              <a:rPr lang="cs-CZ" smtClean="0"/>
              <a:t>08.04.2018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 smtClean="0"/>
              <a:t>Bezpečnostní situace na území okresu Most ve sledovaném období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34C11E-EA0D-4ABB-B7D9-9418ACA8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5BA706-D998-442C-BE80-7B0F17DF8E64}" type="datetime1">
              <a:rPr lang="cs-CZ" altLang="cs-CZ" sz="1200" smtClean="0">
                <a:solidFill>
                  <a:schemeClr val="bg1"/>
                </a:solidFill>
              </a:rPr>
              <a:t>08.04.2018</a:t>
            </a:fld>
            <a:endParaRPr lang="cs-CZ" altLang="cs-CZ" sz="1200" smtClean="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/>
              <a:t>Bezpečnostní situace 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území okresu Most</a:t>
            </a:r>
            <a:br>
              <a:rPr lang="cs-CZ" dirty="0"/>
            </a:br>
            <a:r>
              <a:rPr lang="cs-CZ" dirty="0"/>
              <a:t>v roce 2017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16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Násilná kriminalita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864121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9 % registrované kriminality v okr. Most</a:t>
            </a:r>
          </a:p>
        </p:txBody>
      </p:sp>
      <p:pic>
        <p:nvPicPr>
          <p:cNvPr id="205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315691"/>
            <a:ext cx="864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Nebezpečné vyhrožování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3960465"/>
          </a:xfrm>
        </p:spPr>
        <p:txBody>
          <a:bodyPr/>
          <a:lstStyle/>
          <a:p>
            <a:r>
              <a:rPr lang="cs-CZ" sz="2800" b="1" dirty="0" smtClean="0"/>
              <a:t>§ 353 trestního zákoníku</a:t>
            </a:r>
          </a:p>
          <a:p>
            <a:r>
              <a:rPr lang="cs-CZ" sz="2800" b="1" dirty="0" smtClean="0"/>
              <a:t>Nejvyšší absolutní i relativní nárůst v rámci NK</a:t>
            </a:r>
          </a:p>
          <a:p>
            <a:r>
              <a:rPr lang="cs-CZ" sz="2800" b="1" dirty="0" smtClean="0"/>
              <a:t>Nejvyšší </a:t>
            </a:r>
            <a:r>
              <a:rPr lang="cs-CZ" sz="2800" b="1" dirty="0"/>
              <a:t>nápad v rámci kraje</a:t>
            </a:r>
          </a:p>
          <a:p>
            <a:r>
              <a:rPr lang="cs-CZ" sz="2800" b="1" dirty="0" smtClean="0"/>
              <a:t>Vysoká míra objasněnosti</a:t>
            </a:r>
          </a:p>
          <a:p>
            <a:r>
              <a:rPr lang="cs-CZ" sz="2800" b="1" dirty="0" smtClean="0"/>
              <a:t>Prověřováno 61 případů</a:t>
            </a:r>
          </a:p>
          <a:p>
            <a:r>
              <a:rPr lang="cs-CZ" sz="2800" b="1" dirty="0" smtClean="0"/>
              <a:t>Často pácháno ve vyloučených lokalitách  osobami s nízkým sociálním statusem a nízkou úrovní právního vědomí</a:t>
            </a:r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656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Oběť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Pachatel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Vztah oběti k pachateli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Hlavní motivy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Místo spáchání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Vyloučená lokalita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Vyloučená lokalita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59"/>
            <a:ext cx="8229600" cy="576089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Drogová kriminalita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D4F81C-2C4A-4F41-9F8E-9F28E20AA1B9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4AE2-3BF3-424D-BC53-09776BCB12EE}" type="slidenum">
              <a:rPr lang="cs-CZ" smtClean="0"/>
              <a:pPr/>
              <a:t>19</a:t>
            </a:fld>
            <a:endParaRPr lang="cs-CZ" smtClean="0"/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BBB32C-EA53-4E7A-B846-691450BB0671}" type="datetime1">
              <a:rPr lang="cs-CZ" smtClean="0"/>
              <a:t>08.04.2018</a:t>
            </a:fld>
            <a:endParaRPr lang="cs-CZ" dirty="0" smtClean="0"/>
          </a:p>
        </p:txBody>
      </p:sp>
      <p:sp>
        <p:nvSpPr>
          <p:cNvPr id="410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688632" cy="216024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410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DFD73-694B-47F9-97B5-F28BA010E6C8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Upozornění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1756021"/>
            <a:ext cx="7200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cs-CZ" sz="3600" dirty="0" smtClean="0">
                <a:solidFill>
                  <a:srgbClr val="0070C0"/>
                </a:solidFill>
              </a:rPr>
              <a:t>Statistické srovnání je prováděno </a:t>
            </a:r>
          </a:p>
          <a:p>
            <a:pPr algn="ctr">
              <a:spcBef>
                <a:spcPts val="2400"/>
              </a:spcBef>
            </a:pPr>
            <a:r>
              <a:rPr lang="cs-CZ" sz="3600" dirty="0" smtClean="0">
                <a:solidFill>
                  <a:srgbClr val="0070C0"/>
                </a:solidFill>
              </a:rPr>
              <a:t>v intervalu</a:t>
            </a:r>
          </a:p>
          <a:p>
            <a:pPr algn="ctr">
              <a:spcBef>
                <a:spcPts val="1800"/>
              </a:spcBef>
            </a:pPr>
            <a:r>
              <a:rPr lang="cs-CZ" sz="3600" b="1" dirty="0" smtClean="0">
                <a:solidFill>
                  <a:srgbClr val="0070C0"/>
                </a:solidFill>
              </a:rPr>
              <a:t> od 1. 1</a:t>
            </a:r>
            <a:r>
              <a:rPr lang="cs-CZ" sz="3600" b="1" dirty="0">
                <a:solidFill>
                  <a:srgbClr val="0070C0"/>
                </a:solidFill>
              </a:rPr>
              <a:t>. do </a:t>
            </a:r>
            <a:r>
              <a:rPr lang="cs-CZ" sz="3600" b="1" dirty="0" smtClean="0">
                <a:solidFill>
                  <a:srgbClr val="0070C0"/>
                </a:solidFill>
              </a:rPr>
              <a:t>31. 12. 2016/2017</a:t>
            </a:r>
          </a:p>
          <a:p>
            <a:pPr algn="ctr">
              <a:spcBef>
                <a:spcPts val="0"/>
              </a:spcBef>
            </a:pPr>
            <a:endParaRPr lang="cs-CZ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Přestupky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BB77B8-7E61-4570-AF01-0E4401928C8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040535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4AE2-3BF3-424D-BC53-09776BCB12EE}" type="slidenum">
              <a:rPr lang="cs-CZ" smtClean="0"/>
              <a:pPr/>
              <a:t>20</a:t>
            </a:fld>
            <a:endParaRPr lang="cs-CZ" smtClean="0"/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Přestupky- blokové a příkazní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C1B6A1-1D32-43C7-9FED-7995889E9608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896519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4AE2-3BF3-424D-BC53-09776BCB12EE}" type="slidenum">
              <a:rPr lang="cs-CZ" smtClean="0"/>
              <a:pPr/>
              <a:t>21</a:t>
            </a:fld>
            <a:endParaRPr lang="cs-CZ" smtClean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3CFBD-D159-42D2-ACEE-4BE5C63EAD37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2320" y="6021288"/>
            <a:ext cx="981075" cy="215900"/>
          </a:xfrm>
        </p:spPr>
        <p:txBody>
          <a:bodyPr/>
          <a:lstStyle/>
          <a:p>
            <a:pPr>
              <a:defRPr/>
            </a:pPr>
            <a:fld id="{423635FD-364A-4379-99EE-73ADA341C2F7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Dopravní nehody - přehled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2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343AA-3D0A-43E6-8D5F-8A5F9525500E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256559" cy="288627"/>
          </a:xfrm>
        </p:spPr>
        <p:txBody>
          <a:bodyPr/>
          <a:lstStyle/>
          <a:p>
            <a:r>
              <a:rPr lang="cs-CZ" smtClean="0"/>
              <a:t>Bezpečnostní situace na území okresu Most ve sledovaném období</a:t>
            </a: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2320" y="6021288"/>
            <a:ext cx="981075" cy="215900"/>
          </a:xfrm>
        </p:spPr>
        <p:txBody>
          <a:bodyPr/>
          <a:lstStyle/>
          <a:p>
            <a:pPr>
              <a:defRPr/>
            </a:pPr>
            <a:fld id="{423635FD-364A-4379-99EE-73ADA341C2F7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Dopravní nehody - </a:t>
            </a:r>
            <a:r>
              <a:rPr lang="cs-CZ" dirty="0" smtClean="0">
                <a:solidFill>
                  <a:srgbClr val="FF0000"/>
                </a:solidFill>
              </a:rPr>
              <a:t>příčiny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184F1-3640-486F-BCF6-ECB32D57CD4C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328567" cy="216619"/>
          </a:xfrm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2320" y="6021288"/>
            <a:ext cx="981075" cy="215900"/>
          </a:xfrm>
        </p:spPr>
        <p:txBody>
          <a:bodyPr/>
          <a:lstStyle/>
          <a:p>
            <a:pPr>
              <a:defRPr/>
            </a:pPr>
            <a:fld id="{423635FD-364A-4379-99EE-73ADA341C2F7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Bezpečnostní situace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0000" y="1260000"/>
            <a:ext cx="864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STABILIZOVANÁ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endParaRPr lang="cs-CZ" sz="4400" b="1" cap="all" dirty="0" smtClean="0">
              <a:solidFill>
                <a:srgbClr val="7030A0"/>
              </a:solidFill>
            </a:endParaRPr>
          </a:p>
          <a:p>
            <a:pPr algn="ctr"/>
            <a:r>
              <a:rPr lang="cs-CZ" sz="4400" b="1" cap="all" dirty="0" smtClean="0">
                <a:solidFill>
                  <a:srgbClr val="7030A0"/>
                </a:solidFill>
              </a:rPr>
              <a:t>Trvá hrozba eskalace sociálního napětí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 </a:t>
            </a:r>
            <a:endParaRPr lang="cs-CZ" sz="2800" b="1" cap="all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71340-942B-4C9F-86E1-294B3E011FCF}" type="datetime1">
              <a:rPr lang="cs-CZ" smtClean="0"/>
              <a:t>08.04.2018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84551" cy="216619"/>
          </a:xfrm>
        </p:spPr>
        <p:txBody>
          <a:bodyPr/>
          <a:lstStyle/>
          <a:p>
            <a:r>
              <a:rPr lang="cs-CZ" smtClean="0"/>
              <a:t>Bezpečnostní situace na území okresu Most ve sledovaném období</a:t>
            </a: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52320" y="6021288"/>
            <a:ext cx="981075" cy="215900"/>
          </a:xfrm>
        </p:spPr>
        <p:txBody>
          <a:bodyPr/>
          <a:lstStyle/>
          <a:p>
            <a:pPr>
              <a:defRPr/>
            </a:pPr>
            <a:fld id="{423635FD-364A-4379-99EE-73ADA341C2F7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Hlavní kriminogenní faktory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2000" y="1260000"/>
            <a:ext cx="864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cap="all" dirty="0" smtClean="0">
                <a:solidFill>
                  <a:srgbClr val="002060"/>
                </a:solidFill>
              </a:rPr>
              <a:t>nezaměstnanost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cap="all" dirty="0" smtClean="0">
                <a:solidFill>
                  <a:srgbClr val="7030A0"/>
                </a:solidFill>
              </a:rPr>
              <a:t>závislost na sociálních dávkách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cap="all" dirty="0" smtClean="0">
                <a:solidFill>
                  <a:srgbClr val="FFC000"/>
                </a:solidFill>
              </a:rPr>
              <a:t>Nafukování a rozsévání sociálně vyloučených lokalit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3200" b="1" cap="all" dirty="0" smtClean="0">
                <a:solidFill>
                  <a:srgbClr val="0070C0"/>
                </a:solidFill>
              </a:rPr>
              <a:t>nepříznivá </a:t>
            </a:r>
            <a:r>
              <a:rPr lang="cs-CZ" sz="3200" b="1" cap="all" dirty="0">
                <a:solidFill>
                  <a:srgbClr val="0070C0"/>
                </a:solidFill>
              </a:rPr>
              <a:t>sociálně-ekonomická struktura obyvatelstva</a:t>
            </a:r>
          </a:p>
        </p:txBody>
      </p:sp>
    </p:spTree>
    <p:extLst>
      <p:ext uri="{BB962C8B-B14F-4D97-AF65-F5344CB8AC3E}">
        <p14:creationId xmlns:p14="http://schemas.microsoft.com/office/powerpoint/2010/main" val="34005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Vyloučené lokality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2000" y="1260000"/>
            <a:ext cx="8640000" cy="4320000"/>
          </a:xfrm>
        </p:spPr>
        <p:txBody>
          <a:bodyPr/>
          <a:lstStyle/>
          <a:p>
            <a:r>
              <a:rPr lang="cs-CZ" sz="3000" b="1" kern="1200" cap="all" dirty="0">
                <a:solidFill>
                  <a:srgbClr val="002060"/>
                </a:solidFill>
                <a:latin typeface="Arial" charset="0"/>
              </a:rPr>
              <a:t>Nerovnoměrné rozložení v rámci </a:t>
            </a:r>
            <a:r>
              <a:rPr lang="cs-CZ" sz="3000" b="1" kern="1200" cap="all" dirty="0" smtClean="0">
                <a:solidFill>
                  <a:srgbClr val="002060"/>
                </a:solidFill>
                <a:latin typeface="Arial" charset="0"/>
              </a:rPr>
              <a:t>ČR</a:t>
            </a:r>
          </a:p>
          <a:p>
            <a:endParaRPr lang="cs-CZ" sz="3000" b="1" kern="1200" cap="all" dirty="0">
              <a:solidFill>
                <a:srgbClr val="002060"/>
              </a:solidFill>
              <a:latin typeface="Arial" charset="0"/>
            </a:endParaRPr>
          </a:p>
          <a:p>
            <a:r>
              <a:rPr lang="cs-CZ" sz="3000" b="1" kern="1200" cap="all" dirty="0">
                <a:solidFill>
                  <a:srgbClr val="7030A0"/>
                </a:solidFill>
                <a:latin typeface="Arial" charset="0"/>
              </a:rPr>
              <a:t>Problém není </a:t>
            </a:r>
            <a:r>
              <a:rPr lang="cs-CZ" sz="3000" b="1" kern="1200" cap="all" dirty="0" smtClean="0">
                <a:solidFill>
                  <a:srgbClr val="7030A0"/>
                </a:solidFill>
                <a:latin typeface="Arial" charset="0"/>
              </a:rPr>
              <a:t>vnímán globálně</a:t>
            </a:r>
          </a:p>
          <a:p>
            <a:endParaRPr lang="cs-CZ" sz="3000" b="1" kern="1200" cap="all" dirty="0">
              <a:solidFill>
                <a:srgbClr val="7030A0"/>
              </a:solidFill>
              <a:latin typeface="Arial" charset="0"/>
            </a:endParaRPr>
          </a:p>
          <a:p>
            <a:r>
              <a:rPr lang="cs-CZ" sz="3000" b="1" kern="1200" cap="all" dirty="0" smtClean="0">
                <a:solidFill>
                  <a:srgbClr val="FFC000"/>
                </a:solidFill>
                <a:latin typeface="Arial" charset="0"/>
              </a:rPr>
              <a:t>Chybí politická vůle ho </a:t>
            </a:r>
            <a:r>
              <a:rPr lang="cs-CZ" sz="3000" b="1" kern="1200" cap="all" dirty="0">
                <a:solidFill>
                  <a:srgbClr val="FFC000"/>
                </a:solidFill>
                <a:latin typeface="Arial" charset="0"/>
              </a:rPr>
              <a:t>účinně řešit</a:t>
            </a:r>
          </a:p>
          <a:p>
            <a:endParaRPr lang="cs-CZ" sz="3000" b="1" kern="1200" cap="all" dirty="0" smtClean="0">
              <a:solidFill>
                <a:srgbClr val="7030A0"/>
              </a:solidFill>
              <a:latin typeface="Arial" charset="0"/>
            </a:endParaRPr>
          </a:p>
          <a:p>
            <a:r>
              <a:rPr lang="cs-CZ" sz="3000" b="1" kern="1200" cap="all" dirty="0" smtClean="0">
                <a:solidFill>
                  <a:srgbClr val="0070C0"/>
                </a:solidFill>
                <a:latin typeface="Arial" charset="0"/>
              </a:rPr>
              <a:t>Výpomoc specialistů (1. 5.  - 31. 8. 2018)</a:t>
            </a:r>
          </a:p>
          <a:p>
            <a:endParaRPr lang="cs-CZ" sz="3000" b="1" kern="1200" cap="all" dirty="0">
              <a:solidFill>
                <a:srgbClr val="002060"/>
              </a:solidFill>
              <a:latin typeface="Arial" charset="0"/>
            </a:endParaRPr>
          </a:p>
          <a:p>
            <a:endParaRPr lang="cs-CZ" b="1" dirty="0" smtClean="0"/>
          </a:p>
          <a:p>
            <a:endParaRPr lang="cs-CZ" b="1" dirty="0" smtClean="0"/>
          </a:p>
          <a:p>
            <a:pPr algn="ctr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505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DD5AB-59CD-4F77-92FE-B84E07C1722F}" type="datetime1">
              <a:rPr lang="cs-CZ" smtClean="0">
                <a:latin typeface="Arial" pitchFamily="34" charset="0"/>
                <a:cs typeface="Arial" pitchFamily="34" charset="0"/>
              </a:rPr>
              <a:t>08.04.2018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84551" cy="216619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Bezpečnostní situace na území okresu Most ve sledovaném období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35FD-364A-4379-99EE-73ADA341C2F7}" type="slidenum">
              <a:rPr lang="cs-CZ" smtClean="0"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cs typeface="Arial" pitchFamily="34" charset="0"/>
              </a:rPr>
              <a:t>Personální vývoj</a:t>
            </a:r>
            <a:endParaRPr lang="cs-CZ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41857"/>
              </p:ext>
            </p:extLst>
          </p:nvPr>
        </p:nvGraphicFramePr>
        <p:xfrm>
          <a:off x="2051722" y="0"/>
          <a:ext cx="4539543" cy="68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kument" r:id="rId3" imgW="6836734" imgH="10249208" progId="Word.Document.12">
                  <p:embed/>
                </p:oleObj>
              </mc:Choice>
              <mc:Fallback>
                <p:oleObj name="Dokument" r:id="rId3" imgW="6836734" imgH="10249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2" y="0"/>
                        <a:ext cx="4539543" cy="68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6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1774825" cy="215900"/>
          </a:xfrm>
        </p:spPr>
        <p:txBody>
          <a:bodyPr/>
          <a:lstStyle/>
          <a:p>
            <a:pPr>
              <a:defRPr/>
            </a:pPr>
            <a:fld id="{329DD5AB-59CD-4F77-92FE-B84E07C1722F}" type="datetime1">
              <a:rPr lang="cs-CZ" smtClean="0">
                <a:latin typeface="Arial" pitchFamily="34" charset="0"/>
                <a:cs typeface="Arial" pitchFamily="34" charset="0"/>
              </a:rPr>
              <a:t>08.04.2018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84551" cy="216619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Bezpečnostní situace na území okresu Most ve sledovaném období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35FD-364A-4379-99EE-73ADA341C2F7}" type="slidenum">
              <a:rPr lang="cs-CZ" smtClean="0"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ek 12" descr="C:\Users\js275749\Desktop\View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6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>
                <a:solidFill>
                  <a:srgbClr val="FF0000"/>
                </a:solidFill>
              </a:rPr>
              <a:t>Spravované území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1" name="Obrázek 20" descr="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980" y="1208737"/>
            <a:ext cx="3442215" cy="4380504"/>
          </a:xfrm>
          <a:prstGeom prst="rect">
            <a:avLst/>
          </a:prstGeom>
        </p:spPr>
      </p:pic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0BDBFB-62F1-4536-AE3F-B272FEA6A183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410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7" y="6309320"/>
            <a:ext cx="5402367" cy="288032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410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DFD73-694B-47F9-97B5-F28BA010E6C8}" type="slidenum">
              <a:rPr lang="cs-CZ" smtClean="0"/>
              <a:pPr/>
              <a:t>3</a:t>
            </a:fld>
            <a:endParaRPr lang="cs-CZ" smtClean="0"/>
          </a:p>
        </p:txBody>
      </p:sp>
      <p:grpSp>
        <p:nvGrpSpPr>
          <p:cNvPr id="4102" name="Skupina 19"/>
          <p:cNvGrpSpPr>
            <a:grpSpLocks/>
          </p:cNvGrpSpPr>
          <p:nvPr/>
        </p:nvGrpSpPr>
        <p:grpSpPr bwMode="auto">
          <a:xfrm>
            <a:off x="5508104" y="3573016"/>
            <a:ext cx="3312369" cy="1872184"/>
            <a:chOff x="5037532" y="1914059"/>
            <a:chExt cx="4036556" cy="3619053"/>
          </a:xfrm>
        </p:grpSpPr>
        <p:sp>
          <p:nvSpPr>
            <p:cNvPr id="4104" name="TextovéPole 13"/>
            <p:cNvSpPr txBox="1">
              <a:spLocks noChangeArrowheads="1"/>
            </p:cNvSpPr>
            <p:nvPr/>
          </p:nvSpPr>
          <p:spPr bwMode="auto">
            <a:xfrm>
              <a:off x="5041838" y="1914059"/>
              <a:ext cx="4032250" cy="51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100" dirty="0" err="1"/>
                <a:t>OOP</a:t>
              </a:r>
              <a:r>
                <a:rPr lang="cs-CZ" sz="1100" dirty="0"/>
                <a:t> Litvínov Hamr (PS Nová Ves v Horách)</a:t>
              </a:r>
            </a:p>
          </p:txBody>
        </p:sp>
        <p:sp>
          <p:nvSpPr>
            <p:cNvPr id="4111" name="TextovéPole 14"/>
            <p:cNvSpPr txBox="1">
              <a:spLocks noChangeArrowheads="1"/>
            </p:cNvSpPr>
            <p:nvPr/>
          </p:nvSpPr>
          <p:spPr bwMode="auto">
            <a:xfrm>
              <a:off x="5037532" y="2545948"/>
              <a:ext cx="3998908" cy="51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100" dirty="0"/>
                <a:t>OOP Litvínov (PS </a:t>
              </a:r>
              <a:r>
                <a:rPr lang="cs-CZ" sz="1100" dirty="0" smtClean="0"/>
                <a:t>Lom, PS </a:t>
              </a:r>
              <a:r>
                <a:rPr lang="cs-CZ" sz="1100" dirty="0" err="1" smtClean="0"/>
                <a:t>Meziboří</a:t>
              </a:r>
              <a:r>
                <a:rPr lang="cs-CZ" sz="1100" dirty="0" smtClean="0"/>
                <a:t>) </a:t>
              </a:r>
              <a:endParaRPr lang="cs-CZ" sz="1100" dirty="0"/>
            </a:p>
          </p:txBody>
        </p:sp>
        <p:sp>
          <p:nvSpPr>
            <p:cNvPr id="4113" name="TextovéPole 16"/>
            <p:cNvSpPr txBox="1">
              <a:spLocks noChangeArrowheads="1"/>
            </p:cNvSpPr>
            <p:nvPr/>
          </p:nvSpPr>
          <p:spPr bwMode="auto">
            <a:xfrm>
              <a:off x="5037535" y="4401461"/>
              <a:ext cx="2847578" cy="51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100" dirty="0"/>
                <a:t>OOP Most</a:t>
              </a:r>
            </a:p>
          </p:txBody>
        </p:sp>
        <p:sp>
          <p:nvSpPr>
            <p:cNvPr id="4114" name="TextovéPole 17"/>
            <p:cNvSpPr txBox="1">
              <a:spLocks noChangeArrowheads="1"/>
            </p:cNvSpPr>
            <p:nvPr/>
          </p:nvSpPr>
          <p:spPr bwMode="auto">
            <a:xfrm>
              <a:off x="5037535" y="5019967"/>
              <a:ext cx="2847578" cy="51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100" dirty="0"/>
                <a:t>OOP Most Zahradní</a:t>
              </a:r>
            </a:p>
          </p:txBody>
        </p:sp>
        <p:sp>
          <p:nvSpPr>
            <p:cNvPr id="4115" name="TextovéPole 18"/>
            <p:cNvSpPr txBox="1">
              <a:spLocks noChangeArrowheads="1"/>
            </p:cNvSpPr>
            <p:nvPr/>
          </p:nvSpPr>
          <p:spPr bwMode="auto">
            <a:xfrm>
              <a:off x="5037535" y="3782958"/>
              <a:ext cx="2847578" cy="51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100" dirty="0"/>
                <a:t>OOP </a:t>
              </a:r>
              <a:r>
                <a:rPr lang="cs-CZ" sz="1100" dirty="0" err="1"/>
                <a:t>Obrnice</a:t>
              </a:r>
              <a:endParaRPr lang="cs-CZ" sz="1100" dirty="0"/>
            </a:p>
          </p:txBody>
        </p:sp>
      </p:grpSp>
      <p:pic>
        <p:nvPicPr>
          <p:cNvPr id="1026" name="Picture 2" descr="C:\Documents and Settings\Oddeleni\Plocha\hhhh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55654"/>
            <a:ext cx="2880320" cy="2028976"/>
          </a:xfrm>
          <a:prstGeom prst="rect">
            <a:avLst/>
          </a:prstGeom>
          <a:noFill/>
        </p:spPr>
      </p:pic>
      <p:pic>
        <p:nvPicPr>
          <p:cNvPr id="22" name="Obrázek 21" descr="OOP Litvínov Ham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821" y="3558106"/>
            <a:ext cx="676275" cy="295275"/>
          </a:xfrm>
          <a:prstGeom prst="rect">
            <a:avLst/>
          </a:prstGeom>
        </p:spPr>
      </p:pic>
      <p:pic>
        <p:nvPicPr>
          <p:cNvPr id="24" name="Obrázek 23" descr="OOP Litvín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9821" y="3933056"/>
            <a:ext cx="676275" cy="295275"/>
          </a:xfrm>
          <a:prstGeom prst="rect">
            <a:avLst/>
          </a:prstGeom>
        </p:spPr>
      </p:pic>
      <p:pic>
        <p:nvPicPr>
          <p:cNvPr id="25" name="Obrázek 24" descr="OOP Obrn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9821" y="4451969"/>
            <a:ext cx="676275" cy="295275"/>
          </a:xfrm>
          <a:prstGeom prst="rect">
            <a:avLst/>
          </a:prstGeom>
        </p:spPr>
      </p:pic>
      <p:pic>
        <p:nvPicPr>
          <p:cNvPr id="26" name="Obrázek 25" descr="OOP Mos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9821" y="4869160"/>
            <a:ext cx="676275" cy="295275"/>
          </a:xfrm>
          <a:prstGeom prst="rect">
            <a:avLst/>
          </a:prstGeom>
        </p:spPr>
      </p:pic>
      <p:pic>
        <p:nvPicPr>
          <p:cNvPr id="27" name="Obrázek 26" descr="OOP Most Zahradní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9821" y="5220132"/>
            <a:ext cx="676275" cy="295275"/>
          </a:xfrm>
          <a:prstGeom prst="rect">
            <a:avLst/>
          </a:prstGeom>
        </p:spPr>
      </p:pic>
      <p:pic>
        <p:nvPicPr>
          <p:cNvPr id="28" name="Obrázek 27" descr="OO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5007646"/>
            <a:ext cx="190500" cy="180975"/>
          </a:xfrm>
          <a:prstGeom prst="rect">
            <a:avLst/>
          </a:prstGeom>
        </p:spPr>
      </p:pic>
      <p:pic>
        <p:nvPicPr>
          <p:cNvPr id="29" name="Obrázek 28" descr="P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7823" y="5292599"/>
            <a:ext cx="171450" cy="180975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467544" y="4951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OOP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65478" y="522919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 </a:t>
            </a:r>
            <a:r>
              <a:rPr lang="cs-CZ" sz="1400" i="1" dirty="0" smtClean="0"/>
              <a:t>(</a:t>
            </a:r>
            <a:r>
              <a:rPr lang="cs-CZ" sz="1200" i="1" dirty="0" smtClean="0"/>
              <a:t>policejní stanice)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1774825" cy="215900"/>
          </a:xfrm>
        </p:spPr>
        <p:txBody>
          <a:bodyPr/>
          <a:lstStyle/>
          <a:p>
            <a:pPr>
              <a:defRPr/>
            </a:pPr>
            <a:fld id="{329DD5AB-59CD-4F77-92FE-B84E07C1722F}" type="datetime1">
              <a:rPr lang="cs-CZ" smtClean="0">
                <a:latin typeface="Arial" pitchFamily="34" charset="0"/>
                <a:cs typeface="Arial" pitchFamily="34" charset="0"/>
              </a:rPr>
              <a:t>08.04.2018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84551" cy="216619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Bezpečnostní situace na území okresu Most ve sledovaném období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35FD-364A-4379-99EE-73ADA341C2F7}" type="slidenum">
              <a:rPr lang="cs-CZ" smtClean="0"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11560" y="1652069"/>
            <a:ext cx="7888361" cy="36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24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4000" b="1" kern="0" dirty="0">
                <a:latin typeface="+mn-lt"/>
              </a:rPr>
              <a:t>plk. Mgr. Jiří </a:t>
            </a:r>
            <a:r>
              <a:rPr lang="cs-CZ" sz="4000" b="1" kern="0" dirty="0" err="1">
                <a:latin typeface="+mn-lt"/>
              </a:rPr>
              <a:t>Volprecht</a:t>
            </a:r>
            <a:r>
              <a:rPr lang="cs-CZ" sz="2400" kern="0" dirty="0">
                <a:latin typeface="+mn-lt"/>
              </a:rPr>
              <a:t>	    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cs-CZ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kern="0" dirty="0">
                <a:latin typeface="+mn-lt"/>
              </a:rPr>
              <a:t>	</a:t>
            </a:r>
            <a:r>
              <a:rPr lang="cs-CZ" sz="2400" kern="0" dirty="0" smtClean="0">
                <a:latin typeface="+mn-lt"/>
              </a:rPr>
              <a:t>	</a:t>
            </a:r>
            <a:r>
              <a:rPr lang="cs-CZ" sz="2400" kern="0" dirty="0">
                <a:latin typeface="+mn-lt"/>
              </a:rPr>
              <a:t>	</a:t>
            </a:r>
            <a:r>
              <a:rPr lang="cs-CZ" sz="2400" kern="0" dirty="0" smtClean="0">
                <a:latin typeface="+mn-lt"/>
              </a:rPr>
              <a:t>  </a:t>
            </a:r>
            <a:r>
              <a:rPr lang="cs-CZ" sz="2800" b="1" kern="0" dirty="0" smtClean="0">
                <a:latin typeface="+mn-lt"/>
              </a:rPr>
              <a:t>974 </a:t>
            </a:r>
            <a:r>
              <a:rPr lang="cs-CZ" sz="2800" b="1" kern="0" dirty="0">
                <a:latin typeface="+mn-lt"/>
              </a:rPr>
              <a:t>438 </a:t>
            </a:r>
            <a:r>
              <a:rPr lang="cs-CZ" sz="2800" b="1" kern="0" dirty="0" smtClean="0">
                <a:latin typeface="+mn-lt"/>
              </a:rPr>
              <a:t>220</a:t>
            </a:r>
            <a:r>
              <a:rPr lang="cs-CZ" sz="2400" kern="0" dirty="0">
                <a:latin typeface="+mn-lt"/>
              </a:rPr>
              <a:t>		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kern="0" dirty="0">
                <a:latin typeface="+mn-lt"/>
              </a:rPr>
              <a:t>	  </a:t>
            </a:r>
            <a:r>
              <a:rPr lang="cs-CZ" sz="2400" kern="0" dirty="0" smtClean="0">
                <a:latin typeface="+mn-lt"/>
              </a:rPr>
              <a:t>		</a:t>
            </a:r>
            <a:r>
              <a:rPr lang="cs-CZ" sz="2400" kern="0" dirty="0">
                <a:latin typeface="+mn-lt"/>
              </a:rPr>
              <a:t>		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kern="0" dirty="0">
                <a:latin typeface="+mn-lt"/>
              </a:rPr>
              <a:t>	</a:t>
            </a:r>
            <a:r>
              <a:rPr lang="cs-CZ" sz="2400" kern="0" dirty="0" smtClean="0">
                <a:latin typeface="+mn-lt"/>
              </a:rPr>
              <a:t>		  </a:t>
            </a:r>
            <a:r>
              <a:rPr lang="cs-CZ" sz="2400" b="1" u="sng" kern="0" dirty="0">
                <a:solidFill>
                  <a:srgbClr val="0070C0"/>
                </a:solidFill>
                <a:latin typeface="+mn-lt"/>
              </a:rPr>
              <a:t>krpulk.uo.mo.podatelna@pcr.cz</a:t>
            </a:r>
            <a:r>
              <a:rPr lang="cs-CZ" sz="2800" b="1" kern="0" dirty="0">
                <a:latin typeface="+mn-lt"/>
              </a:rPr>
              <a:t>	</a:t>
            </a:r>
            <a:r>
              <a:rPr lang="cs-CZ" sz="2400" kern="0" dirty="0">
                <a:latin typeface="+mn-lt"/>
              </a:rPr>
              <a:t>	</a:t>
            </a:r>
            <a:r>
              <a:rPr lang="cs-CZ" sz="2400" kern="0" dirty="0" smtClean="0">
                <a:solidFill>
                  <a:srgbClr val="0070C0"/>
                </a:solidFill>
                <a:latin typeface="+mn-lt"/>
              </a:rPr>
              <a:t> </a:t>
            </a:r>
            <a:endParaRPr lang="cs-CZ" sz="2400" kern="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cs-CZ" sz="3200" kern="0" dirty="0">
              <a:latin typeface="+mn-lt"/>
            </a:endParaRPr>
          </a:p>
        </p:txBody>
      </p:sp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213D3D-FC0E-4140-BFE8-EECCB8E4047D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12543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CE51D-DD50-4D27-B990-32E3FCCEEE59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D ě k u j i   z a   p o z o r n o s t</a:t>
            </a:r>
          </a:p>
        </p:txBody>
      </p:sp>
      <p:pic>
        <p:nvPicPr>
          <p:cNvPr id="7176" name="Obrázek 9" descr="symbol-telef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Obrázek 8" descr="symbol-em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598" y="4467249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Kriminalita – vývoj 10 let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DA6274-CF63-4079-B23F-86BC00A4A819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12543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4</a:t>
            </a:fld>
            <a:endParaRPr lang="cs-CZ" smtClean="0"/>
          </a:p>
        </p:txBody>
      </p:sp>
      <p:pic>
        <p:nvPicPr>
          <p:cNvPr id="205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Kriminalita – základní přehled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8B72C9-D00C-433C-A3D6-724D9E559053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112543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5</a:t>
            </a:fld>
            <a:endParaRPr lang="cs-CZ" smtClean="0"/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Stíháno osob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BB77B8-7E61-4570-AF01-0E4401928C8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040535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4AE2-3BF3-424D-BC53-09776BCB12EE}" type="slidenum">
              <a:rPr lang="cs-CZ" smtClean="0"/>
              <a:pPr/>
              <a:t>6</a:t>
            </a:fld>
            <a:endParaRPr lang="cs-CZ" smtClean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Škody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BB77B8-7E61-4570-AF01-0E4401928C8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5040535" cy="216619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4AE2-3BF3-424D-BC53-09776BCB12EE}" type="slidenum">
              <a:rPr lang="cs-CZ" smtClean="0"/>
              <a:pPr/>
              <a:t>7</a:t>
            </a:fld>
            <a:endParaRPr lang="cs-CZ" smtClean="0"/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Kriminalita – struktura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8</a:t>
            </a:fld>
            <a:endParaRPr lang="cs-CZ" smtClean="0"/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0000"/>
            <a:ext cx="86391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</a:rPr>
              <a:t>Hlavní změny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DC25B8-C361-4A55-82E8-9057BA8D1306}" type="datetime1">
              <a:rPr lang="cs-CZ" smtClean="0"/>
              <a:t>08.04.2018</a:t>
            </a:fld>
            <a:endParaRPr lang="cs-CZ" smtClean="0"/>
          </a:p>
        </p:txBody>
      </p:sp>
      <p:sp>
        <p:nvSpPr>
          <p:cNvPr id="512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308725"/>
            <a:ext cx="4968527" cy="288627"/>
          </a:xfrm>
          <a:noFill/>
        </p:spPr>
        <p:txBody>
          <a:bodyPr/>
          <a:lstStyle/>
          <a:p>
            <a:r>
              <a:rPr lang="cs-CZ" dirty="0" smtClean="0"/>
              <a:t>Bezpečnostní situace na území okresu Most ve sledovaném období</a:t>
            </a:r>
          </a:p>
        </p:txBody>
      </p:sp>
      <p:sp>
        <p:nvSpPr>
          <p:cNvPr id="512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3A29-EC5C-46E1-94E9-E2E5D7ADE6B6}" type="slidenum">
              <a:rPr lang="cs-CZ" smtClean="0"/>
              <a:pPr/>
              <a:t>9</a:t>
            </a:fld>
            <a:endParaRPr lang="cs-CZ" smtClean="0"/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6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871</Words>
  <Application>Microsoft Office PowerPoint</Application>
  <PresentationFormat>Předvádění na obrazovce (4:3)</PresentationFormat>
  <Paragraphs>208</Paragraphs>
  <Slides>31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Výchozí návrh</vt:lpstr>
      <vt:lpstr>Dokument</vt:lpstr>
      <vt:lpstr>Bezpečnostní situace  na území okresu Most v roce 2017</vt:lpstr>
      <vt:lpstr>Upozornění</vt:lpstr>
      <vt:lpstr> Spravované území </vt:lpstr>
      <vt:lpstr>Kriminalita – vývoj 10 let</vt:lpstr>
      <vt:lpstr>Kriminalita – základní přehled</vt:lpstr>
      <vt:lpstr>Stíháno osob</vt:lpstr>
      <vt:lpstr>Škody</vt:lpstr>
      <vt:lpstr>Kriminalita – struktura</vt:lpstr>
      <vt:lpstr>Hlavní změny</vt:lpstr>
      <vt:lpstr>Násilná kriminalita</vt:lpstr>
      <vt:lpstr>Nebezpečné vyhrožování</vt:lpstr>
      <vt:lpstr>Oběť</vt:lpstr>
      <vt:lpstr>Pachatel</vt:lpstr>
      <vt:lpstr>Vztah oběti k pachateli</vt:lpstr>
      <vt:lpstr>Hlavní motivy</vt:lpstr>
      <vt:lpstr>Místo spáchání</vt:lpstr>
      <vt:lpstr>Vyloučená lokalita</vt:lpstr>
      <vt:lpstr>Vyloučená lokalita</vt:lpstr>
      <vt:lpstr>Drogová kriminalita</vt:lpstr>
      <vt:lpstr>Přestupky</vt:lpstr>
      <vt:lpstr>Přestupky- blokové a příkazní řízení</vt:lpstr>
      <vt:lpstr>Dopravní nehody - přehled</vt:lpstr>
      <vt:lpstr>Dopravní nehody - příčiny</vt:lpstr>
      <vt:lpstr>Bezpečnostní situace</vt:lpstr>
      <vt:lpstr>Hlavní kriminogenní faktory</vt:lpstr>
      <vt:lpstr>Vyloučené lokality</vt:lpstr>
      <vt:lpstr>Personální vývoj</vt:lpstr>
      <vt:lpstr>Prezentace aplikace PowerPoint</vt:lpstr>
      <vt:lpstr>Prezentace aplikace PowerPoint</vt:lpstr>
      <vt:lpstr>Prezentace aplikace PowerPoint</vt:lpstr>
      <vt:lpstr>D ě k u j i   z a   p o z o r n o s t</vt:lpstr>
    </vt:vector>
  </TitlesOfParts>
  <Company>GOPAS,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oddeleni</cp:lastModifiedBy>
  <cp:revision>725</cp:revision>
  <cp:lastPrinted>2017-01-18T09:12:39Z</cp:lastPrinted>
  <dcterms:created xsi:type="dcterms:W3CDTF">2008-10-28T13:44:22Z</dcterms:created>
  <dcterms:modified xsi:type="dcterms:W3CDTF">2018-04-08T06:49:39Z</dcterms:modified>
</cp:coreProperties>
</file>