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77" r:id="rId3"/>
    <p:sldId id="278" r:id="rId4"/>
    <p:sldId id="273" r:id="rId5"/>
    <p:sldId id="279" r:id="rId6"/>
    <p:sldId id="280" r:id="rId7"/>
    <p:sldId id="281" r:id="rId8"/>
    <p:sldId id="282" r:id="rId9"/>
    <p:sldId id="283" r:id="rId10"/>
    <p:sldId id="287" r:id="rId11"/>
    <p:sldId id="286" r:id="rId12"/>
    <p:sldId id="288" r:id="rId13"/>
    <p:sldId id="268" r:id="rId14"/>
    <p:sldId id="285" r:id="rId15"/>
    <p:sldId id="272" r:id="rId16"/>
  </p:sldIdLst>
  <p:sldSz cx="18288000" cy="10287000"/>
  <p:notesSz cx="6792913" cy="992505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rlito" panose="020B0604020202020204" charset="0"/>
      <p:regular r:id="rId22"/>
    </p:embeddedFont>
    <p:embeddedFont>
      <p:font typeface="Fira Sans Bold Bold" panose="020B0604020202020204" charset="0"/>
      <p:regular r:id="rId23"/>
    </p:embeddedFont>
    <p:embeddedFont>
      <p:font typeface="Fira Sans Light" panose="020B0403050000020004" pitchFamily="34" charset="0"/>
      <p:regular r:id="rId24"/>
    </p:embeddedFont>
    <p:embeddedFont>
      <p:font typeface="Fira Sans Light Bold" panose="020B0604020202020204" charset="0"/>
      <p:regular r:id="rId25"/>
    </p:embeddedFont>
    <p:embeddedFont>
      <p:font typeface="Fira Sans Medium" panose="020B0603050000020004" pitchFamily="34" charset="0"/>
      <p:regular r:id="rId26"/>
    </p:embeddedFont>
    <p:embeddedFont>
      <p:font typeface="Fira Sans Medium Bold" panose="020B0604020202020204" charset="0"/>
      <p:regular r:id="rId27"/>
    </p:embeddedFont>
    <p:embeddedFont>
      <p:font typeface="Montserrat Extra-Light Bold" panose="020B0604020202020204" charset="0"/>
      <p:regular r:id="rId28"/>
    </p:embeddedFont>
    <p:embeddedFont>
      <p:font typeface="Open Sans" panose="020B0606030504020204" pitchFamily="34" charset="0"/>
      <p:regular r:id="rId29"/>
    </p:embeddedFont>
    <p:embeddedFont>
      <p:font typeface="Open Sans Bold" panose="020B0604020202020204" charset="0"/>
      <p:regular r:id="rId30"/>
    </p:embeddedFont>
    <p:embeddedFont>
      <p:font typeface="Open Sans Extra Bold" panose="020B0604020202020204" charset="0"/>
      <p:regular r:id="rId31"/>
    </p:embeddedFont>
    <p:embeddedFont>
      <p:font typeface="Raleway" pitchFamily="2" charset="-18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940" autoAdjust="0"/>
  </p:normalViewPr>
  <p:slideViewPr>
    <p:cSldViewPr>
      <p:cViewPr varScale="1">
        <p:scale>
          <a:sx n="70" d="100"/>
          <a:sy n="70" d="100"/>
        </p:scale>
        <p:origin x="77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336" cy="496809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6991" y="0"/>
            <a:ext cx="2944336" cy="496809"/>
          </a:xfrm>
          <a:prstGeom prst="rect">
            <a:avLst/>
          </a:prstGeom>
        </p:spPr>
        <p:txBody>
          <a:bodyPr vert="horz" lIns="91403" tIns="45702" rIns="91403" bIns="45702" rtlCol="0"/>
          <a:lstStyle>
            <a:lvl1pPr algn="r">
              <a:defRPr sz="1200"/>
            </a:lvl1pPr>
          </a:lstStyle>
          <a:p>
            <a:fld id="{911E7018-5345-4317-B1B6-A5C3DB9EFF23}" type="datetimeFigureOut">
              <a:rPr lang="cs-CZ" smtClean="0"/>
              <a:t>14.11.2022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3" tIns="45702" rIns="91403" bIns="45702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8974" y="4776024"/>
            <a:ext cx="5434965" cy="3907800"/>
          </a:xfrm>
          <a:prstGeom prst="rect">
            <a:avLst/>
          </a:prstGeom>
        </p:spPr>
        <p:txBody>
          <a:bodyPr vert="horz" lIns="91403" tIns="45702" rIns="91403" bIns="45702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241"/>
            <a:ext cx="2944336" cy="496809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6991" y="9428241"/>
            <a:ext cx="2944336" cy="496809"/>
          </a:xfrm>
          <a:prstGeom prst="rect">
            <a:avLst/>
          </a:prstGeom>
        </p:spPr>
        <p:txBody>
          <a:bodyPr vert="horz" lIns="91403" tIns="45702" rIns="91403" bIns="45702" rtlCol="0" anchor="b"/>
          <a:lstStyle>
            <a:lvl1pPr algn="r">
              <a:defRPr sz="1200"/>
            </a:lvl1pPr>
          </a:lstStyle>
          <a:p>
            <a:fld id="{CAC16617-202A-429C-BFEE-A32C2CDF41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58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16617-202A-429C-BFEE-A32C2CDF417B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883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81A0-6127-43D8-892D-747121CC83FC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782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81A0-6127-43D8-892D-747121CC83FC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5427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581A0-6127-43D8-892D-747121CC83FC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4415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C16617-202A-429C-BFEE-A32C2CDF417B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9399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080052" y="-7723902"/>
            <a:ext cx="11032926" cy="9544289"/>
            <a:chOff x="0" y="0"/>
            <a:chExt cx="6209994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09994" cy="5372100"/>
            </a:xfrm>
            <a:custGeom>
              <a:avLst/>
              <a:gdLst/>
              <a:ahLst/>
              <a:cxnLst/>
              <a:rect l="l" t="t" r="r" b="b"/>
              <a:pathLst>
                <a:path w="6209994" h="5372100">
                  <a:moveTo>
                    <a:pt x="4659324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4659325" y="5372100"/>
                  </a:lnTo>
                  <a:lnTo>
                    <a:pt x="6209994" y="2686050"/>
                  </a:lnTo>
                  <a:lnTo>
                    <a:pt x="4659324" y="0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 rot="-10800000">
            <a:off x="3733803" y="4762500"/>
            <a:ext cx="19202397" cy="13723829"/>
            <a:chOff x="410967" y="0"/>
            <a:chExt cx="7516649" cy="5372100"/>
          </a:xfrm>
        </p:grpSpPr>
        <p:sp>
          <p:nvSpPr>
            <p:cNvPr id="5" name="Freeform 5"/>
            <p:cNvSpPr/>
            <p:nvPr/>
          </p:nvSpPr>
          <p:spPr>
            <a:xfrm>
              <a:off x="410967" y="0"/>
              <a:ext cx="7516649" cy="5372100"/>
            </a:xfrm>
            <a:custGeom>
              <a:avLst/>
              <a:gdLst/>
              <a:ahLst/>
              <a:cxnLst/>
              <a:rect l="l" t="t" r="r" b="b"/>
              <a:pathLst>
                <a:path w="7927616" h="5372100">
                  <a:moveTo>
                    <a:pt x="6376946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6376946" y="5372100"/>
                  </a:lnTo>
                  <a:lnTo>
                    <a:pt x="7927616" y="2686050"/>
                  </a:lnTo>
                  <a:lnTo>
                    <a:pt x="6376946" y="0"/>
                  </a:lnTo>
                  <a:close/>
                </a:path>
              </a:pathLst>
            </a:custGeom>
            <a:solidFill>
              <a:srgbClr val="0E9845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8651" b="8651"/>
          <a:stretch>
            <a:fillRect/>
          </a:stretch>
        </p:blipFill>
        <p:spPr>
          <a:xfrm>
            <a:off x="7772400" y="-1066454"/>
            <a:ext cx="10711690" cy="590548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5791200" y="5440703"/>
            <a:ext cx="12192000" cy="2877187"/>
            <a:chOff x="-428586" y="-2934180"/>
            <a:chExt cx="16558555" cy="3836249"/>
          </a:xfrm>
        </p:grpSpPr>
        <p:sp>
          <p:nvSpPr>
            <p:cNvPr id="10" name="TextBox 10"/>
            <p:cNvSpPr txBox="1"/>
            <p:nvPr/>
          </p:nvSpPr>
          <p:spPr>
            <a:xfrm>
              <a:off x="-428586" y="-2934180"/>
              <a:ext cx="16558555" cy="147048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8640"/>
                </a:lnSpc>
              </a:pPr>
              <a:r>
                <a:rPr lang="cs-CZ" sz="3600" spc="216" dirty="0">
                  <a:solidFill>
                    <a:srgbClr val="FFFFFF"/>
                  </a:solidFill>
                  <a:latin typeface="Fira Sans Bold Bold"/>
                </a:rPr>
                <a:t>Operační program Spravedlivá transformace</a:t>
              </a:r>
              <a:r>
                <a:rPr lang="en-US" sz="3600" spc="216" dirty="0">
                  <a:solidFill>
                    <a:srgbClr val="FFFFFF"/>
                  </a:solidFill>
                  <a:latin typeface="Fira Sans Bold Bold"/>
                </a:rPr>
                <a:t> 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-118113" y="-568419"/>
              <a:ext cx="15865115" cy="14704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340"/>
                </a:lnSpc>
              </a:pPr>
              <a:endParaRPr lang="cs-CZ" sz="2800" spc="93" dirty="0">
                <a:solidFill>
                  <a:srgbClr val="FFFFFF"/>
                </a:solidFill>
                <a:latin typeface="Fira Sans Light Bold"/>
              </a:endParaRPr>
            </a:p>
            <a:p>
              <a:pPr algn="r">
                <a:lnSpc>
                  <a:spcPts val="4340"/>
                </a:lnSpc>
              </a:pPr>
              <a:r>
                <a:rPr lang="cs-CZ" sz="2800" spc="93" dirty="0" err="1">
                  <a:solidFill>
                    <a:srgbClr val="FFFFFF"/>
                  </a:solidFill>
                  <a:latin typeface="Fira Sans Light Bold"/>
                </a:rPr>
                <a:t>HSR</a:t>
              </a:r>
              <a:r>
                <a:rPr lang="cs-CZ" sz="2800" spc="93" dirty="0">
                  <a:solidFill>
                    <a:srgbClr val="FFFFFF"/>
                  </a:solidFill>
                  <a:latin typeface="Fira Sans Light Bold"/>
                </a:rPr>
                <a:t> Most, 14.11.2022</a:t>
              </a:r>
              <a:r>
                <a:rPr lang="en-US" sz="3100" spc="93" dirty="0">
                  <a:solidFill>
                    <a:srgbClr val="FFFFFF"/>
                  </a:solidFill>
                  <a:latin typeface="Fira Sans Light Bold"/>
                </a:rPr>
                <a:t>  </a:t>
              </a:r>
            </a:p>
          </p:txBody>
        </p:sp>
      </p:grpSp>
      <p:pic>
        <p:nvPicPr>
          <p:cNvPr id="12" name="Obráze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842" y="3766237"/>
            <a:ext cx="3137659" cy="199252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370" y="458239"/>
            <a:ext cx="3924848" cy="7430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1537614" y="1494751"/>
            <a:ext cx="10287000" cy="7211773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0000"/>
          </a:blip>
          <a:srcRect t="59360" r="68774" b="12944"/>
          <a:stretch>
            <a:fillRect/>
          </a:stretch>
        </p:blipFill>
        <p:spPr>
          <a:xfrm>
            <a:off x="-623741" y="-144018"/>
            <a:ext cx="7835514" cy="1043101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2700000">
            <a:off x="18518683" y="8749507"/>
            <a:ext cx="43907" cy="3580261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6" name="TextBox 6"/>
          <p:cNvSpPr txBox="1"/>
          <p:nvPr/>
        </p:nvSpPr>
        <p:spPr>
          <a:xfrm>
            <a:off x="268275" y="4363862"/>
            <a:ext cx="6654292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64"/>
              </a:lnSpc>
            </a:pPr>
            <a:endParaRPr lang="cs-CZ" sz="6000" spc="-66" dirty="0">
              <a:solidFill>
                <a:srgbClr val="F8FBFD"/>
              </a:solidFill>
              <a:latin typeface="+mj-lt"/>
              <a:cs typeface="Montserrat Extra-Light Bold" panose="020B0604020202020204" charset="0"/>
            </a:endParaRPr>
          </a:p>
          <a:p>
            <a:pPr>
              <a:lnSpc>
                <a:spcPts val="7964"/>
              </a:lnSpc>
            </a:pPr>
            <a:endParaRPr lang="cs-CZ" sz="6000" spc="-66" dirty="0">
              <a:solidFill>
                <a:srgbClr val="F8FBFD"/>
              </a:solidFill>
              <a:latin typeface="+mj-lt"/>
              <a:cs typeface="Montserrat Extra-Light Bold" panose="020B060402020202020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8686400" y="712221"/>
            <a:ext cx="8613610" cy="3630713"/>
            <a:chOff x="0" y="-47625"/>
            <a:chExt cx="11484813" cy="490808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1430533" cy="58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 lang="en-US" sz="2600" b="1" spc="182" dirty="0">
                <a:solidFill>
                  <a:srgbClr val="004AAD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093" y="1903550"/>
              <a:ext cx="11430533" cy="586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32"/>
                </a:lnSpc>
              </a:pPr>
              <a:endParaRPr lang="en-US" sz="2594" b="1" spc="181" dirty="0">
                <a:solidFill>
                  <a:srgbClr val="004AAD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093" y="3753486"/>
              <a:ext cx="11430533" cy="58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0"/>
                </a:lnSpc>
              </a:pPr>
              <a:endParaRPr lang="en-US" sz="2600" b="1" spc="182" dirty="0">
                <a:solidFill>
                  <a:srgbClr val="004AAD"/>
                </a:solidFill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8093" y="2572456"/>
              <a:ext cx="11430533" cy="498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5"/>
                </a:lnSpc>
              </a:pPr>
              <a:endParaRPr lang="en-US" sz="2083" spc="20" dirty="0">
                <a:solidFill>
                  <a:srgbClr val="004AAD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4280" y="4362055"/>
              <a:ext cx="11430533" cy="498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5"/>
                </a:lnSpc>
              </a:pPr>
              <a:endParaRPr lang="en-US" sz="2083" spc="20" dirty="0">
                <a:solidFill>
                  <a:srgbClr val="004AAD"/>
                </a:solidFill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03501" y="2019300"/>
            <a:ext cx="9932099" cy="4424288"/>
            <a:chOff x="-625770" y="-2667604"/>
            <a:chExt cx="13242799" cy="5899050"/>
          </a:xfrm>
        </p:grpSpPr>
        <p:sp>
          <p:nvSpPr>
            <p:cNvPr id="15" name="TextBox 15"/>
            <p:cNvSpPr txBox="1"/>
            <p:nvPr/>
          </p:nvSpPr>
          <p:spPr>
            <a:xfrm>
              <a:off x="18094" y="76143"/>
              <a:ext cx="11430534" cy="578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0"/>
                </a:lnSpc>
              </a:pPr>
              <a:endParaRPr lang="en-US" sz="2600" b="1" spc="182" dirty="0">
                <a:solidFill>
                  <a:srgbClr val="004AAD"/>
                </a:solidFill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-625770" y="2083868"/>
              <a:ext cx="12039601" cy="5626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3632"/>
                </a:lnSpc>
              </a:pPr>
              <a:endParaRPr lang="en-US" sz="2594" b="1" spc="181" dirty="0">
                <a:solidFill>
                  <a:srgbClr val="004AAD"/>
                </a:solidFill>
                <a:latin typeface="Montserrat Extra-Light Bold" panose="020B0604020202020204" charset="0"/>
                <a:cs typeface="Montserrat Extra-Light Bold" panose="020B060402020202020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1" y="710062"/>
              <a:ext cx="11430534" cy="491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5"/>
                </a:lnSpc>
              </a:pPr>
              <a:endParaRPr lang="en-US" sz="2083" spc="20" dirty="0">
                <a:solidFill>
                  <a:srgbClr val="004AAD"/>
                </a:solidFill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331329" y="-2667604"/>
              <a:ext cx="12948358" cy="58990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5"/>
                </a:lnSpc>
              </a:pPr>
              <a:endParaRPr lang="cs-CZ" sz="2400" b="1" spc="20" dirty="0">
                <a:solidFill>
                  <a:srgbClr val="004AAD"/>
                </a:solidFill>
              </a:endParaRPr>
            </a:p>
            <a:p>
              <a:pPr marL="342900" indent="-342900">
                <a:lnSpc>
                  <a:spcPts val="4200"/>
                </a:lnSpc>
                <a:buFont typeface="Wingdings" panose="05000000000000000000" pitchFamily="2" charset="2"/>
                <a:buChar char="§"/>
              </a:pPr>
              <a:r>
                <a:rPr lang="cs-CZ" sz="4000" b="1" spc="20" dirty="0">
                  <a:solidFill>
                    <a:srgbClr val="004AAD"/>
                  </a:solidFill>
                </a:rPr>
                <a:t>zvýhodněné úvěry pro malé a střední podniky</a:t>
              </a:r>
            </a:p>
            <a:p>
              <a:pPr>
                <a:lnSpc>
                  <a:spcPts val="4200"/>
                </a:lnSpc>
              </a:pPr>
              <a:endParaRPr lang="cs-CZ" sz="4000" b="1" spc="20" dirty="0">
                <a:solidFill>
                  <a:srgbClr val="004AAD"/>
                </a:solidFill>
              </a:endParaRPr>
            </a:p>
            <a:p>
              <a:pPr marL="342900" indent="-342900">
                <a:lnSpc>
                  <a:spcPts val="4200"/>
                </a:lnSpc>
                <a:buFont typeface="Wingdings" panose="05000000000000000000" pitchFamily="2" charset="2"/>
                <a:buChar char="§"/>
              </a:pPr>
              <a:r>
                <a:rPr lang="cs-CZ" sz="4000" b="1" spc="20" dirty="0">
                  <a:solidFill>
                    <a:srgbClr val="004AAD"/>
                  </a:solidFill>
                </a:rPr>
                <a:t>poskytovatel úvěrů </a:t>
              </a:r>
            </a:p>
            <a:p>
              <a:pPr>
                <a:lnSpc>
                  <a:spcPts val="4200"/>
                </a:lnSpc>
              </a:pPr>
              <a:endParaRPr lang="cs-CZ" sz="4000" b="1" spc="20" dirty="0">
                <a:solidFill>
                  <a:srgbClr val="004AAD"/>
                </a:solidFill>
              </a:endParaRPr>
            </a:p>
            <a:p>
              <a:pPr>
                <a:lnSpc>
                  <a:spcPts val="4200"/>
                </a:lnSpc>
              </a:pPr>
              <a:r>
                <a:rPr lang="cs-CZ" sz="4000" b="1" spc="20" dirty="0">
                  <a:solidFill>
                    <a:srgbClr val="004AAD"/>
                  </a:solidFill>
                </a:rPr>
                <a:t>	</a:t>
              </a:r>
              <a:r>
                <a:rPr lang="cs-CZ" sz="4800" b="1" spc="20" dirty="0">
                  <a:solidFill>
                    <a:srgbClr val="004AAD"/>
                  </a:solidFill>
                </a:rPr>
                <a:t>Národní rozvojová banka</a:t>
              </a:r>
            </a:p>
            <a:p>
              <a:pPr>
                <a:lnSpc>
                  <a:spcPts val="3125"/>
                </a:lnSpc>
              </a:pPr>
              <a:endParaRPr lang="cs-CZ" sz="2083" spc="20" dirty="0">
                <a:solidFill>
                  <a:srgbClr val="004AAD"/>
                </a:solidFill>
              </a:endParaRPr>
            </a:p>
            <a:p>
              <a:pPr marL="342900" indent="-342900">
                <a:lnSpc>
                  <a:spcPts val="3125"/>
                </a:lnSpc>
                <a:buFont typeface="Wingdings" panose="05000000000000000000" pitchFamily="2" charset="2"/>
                <a:buChar char="§"/>
              </a:pPr>
              <a:endParaRPr lang="cs-CZ" sz="2083" spc="20" dirty="0">
                <a:solidFill>
                  <a:srgbClr val="004AAD"/>
                </a:solidFill>
              </a:endParaRPr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381000" y="2736218"/>
            <a:ext cx="5599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spc="-66" dirty="0">
                <a:solidFill>
                  <a:srgbClr val="F8FBFD"/>
                </a:solidFill>
                <a:latin typeface="+mj-lt"/>
                <a:cs typeface="Montserrat Extra-Light Bold" panose="020B0604020202020204" charset="0"/>
              </a:rPr>
              <a:t>Finanční nástroj EXPANZE </a:t>
            </a:r>
          </a:p>
        </p:txBody>
      </p:sp>
      <p:pic>
        <p:nvPicPr>
          <p:cNvPr id="22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4026"/>
          <a:stretch>
            <a:fillRect/>
          </a:stretch>
        </p:blipFill>
        <p:spPr>
          <a:xfrm>
            <a:off x="16858004" y="265912"/>
            <a:ext cx="1060736" cy="6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17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39149" y="3828625"/>
            <a:ext cx="7277249" cy="1317837"/>
            <a:chOff x="0" y="0"/>
            <a:chExt cx="5420212" cy="10416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639150" y="1562099"/>
            <a:ext cx="7277249" cy="2093209"/>
            <a:chOff x="0" y="0"/>
            <a:chExt cx="5420212" cy="46765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20212" cy="4676564"/>
            </a:xfrm>
            <a:custGeom>
              <a:avLst/>
              <a:gdLst/>
              <a:ahLst/>
              <a:cxnLst/>
              <a:rect l="l" t="t" r="r" b="b"/>
              <a:pathLst>
                <a:path w="5420212" h="4676564">
                  <a:moveTo>
                    <a:pt x="5295752" y="4676564"/>
                  </a:moveTo>
                  <a:lnTo>
                    <a:pt x="124460" y="4676564"/>
                  </a:lnTo>
                  <a:cubicBezTo>
                    <a:pt x="55880" y="4676564"/>
                    <a:pt x="0" y="4620684"/>
                    <a:pt x="0" y="45521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4552104"/>
                  </a:lnTo>
                  <a:cubicBezTo>
                    <a:pt x="5420212" y="4620684"/>
                    <a:pt x="5364332" y="4676564"/>
                    <a:pt x="5295752" y="4676564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086" y="0"/>
            <a:ext cx="7253751" cy="103441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70000"/>
          </a:blip>
          <a:srcRect l="23321" r="23321"/>
          <a:stretch>
            <a:fillRect/>
          </a:stretch>
        </p:blipFill>
        <p:spPr>
          <a:xfrm>
            <a:off x="0" y="-57107"/>
            <a:ext cx="8330905" cy="1034410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025861" y="4134330"/>
            <a:ext cx="597614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4680"/>
              </a:lnSpc>
              <a:buFont typeface="Arial"/>
              <a:buChar char="•"/>
            </a:pPr>
            <a:r>
              <a:rPr lang="cs-CZ" sz="3600" spc="18" dirty="0">
                <a:solidFill>
                  <a:srgbClr val="FFFFFF"/>
                </a:solidFill>
                <a:latin typeface="Fira Sans Light"/>
              </a:rPr>
              <a:t>malé a střední podniky</a:t>
            </a:r>
            <a:endParaRPr lang="en-US" sz="3600" spc="18" dirty="0">
              <a:solidFill>
                <a:srgbClr val="FFFFFF"/>
              </a:solidFill>
              <a:latin typeface="Fira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0652" y="690220"/>
            <a:ext cx="6687186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" dirty="0" err="1">
                <a:solidFill>
                  <a:srgbClr val="FFFFFF"/>
                </a:solidFill>
                <a:latin typeface="Fira Sans Medium"/>
              </a:rPr>
              <a:t>Podpora</a:t>
            </a:r>
            <a:r>
              <a:rPr lang="en-US" sz="8000" spc="40" dirty="0">
                <a:solidFill>
                  <a:srgbClr val="FFFFFF"/>
                </a:solidFill>
                <a:latin typeface="Fira Sans Medium"/>
              </a:rPr>
              <a:t> </a:t>
            </a:r>
            <a:r>
              <a:rPr lang="en-US" sz="8000" spc="40" dirty="0" err="1">
                <a:solidFill>
                  <a:srgbClr val="FFFFFF"/>
                </a:solidFill>
                <a:latin typeface="Fira Sans Medium"/>
              </a:rPr>
              <a:t>podnikání</a:t>
            </a:r>
            <a:r>
              <a:rPr lang="en-US" sz="8000" spc="40" dirty="0">
                <a:solidFill>
                  <a:srgbClr val="FFFFFF"/>
                </a:solidFill>
                <a:latin typeface="Fira Sans Medium"/>
              </a:rPr>
              <a:t> </a:t>
            </a:r>
          </a:p>
          <a:p>
            <a:pPr algn="ctr">
              <a:lnSpc>
                <a:spcPts val="9600"/>
              </a:lnSpc>
            </a:pPr>
            <a:endParaRPr lang="en-US" sz="8000" spc="40" dirty="0">
              <a:solidFill>
                <a:srgbClr val="FFFFFF"/>
              </a:solidFill>
              <a:latin typeface="Fira Sans Medium"/>
            </a:endParaRPr>
          </a:p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cs-CZ" sz="8000" spc="40" dirty="0">
                <a:solidFill>
                  <a:srgbClr val="FFFFFF"/>
                </a:solidFill>
                <a:latin typeface="Fira Sans Medium"/>
              </a:rPr>
              <a:t>6</a:t>
            </a:r>
            <a:r>
              <a:rPr lang="en-US" sz="8000" spc="40" dirty="0">
                <a:solidFill>
                  <a:srgbClr val="FFFFFF"/>
                </a:solidFill>
                <a:latin typeface="Fira Sans Medium"/>
              </a:rPr>
              <a:t>00 mil. </a:t>
            </a:r>
            <a:r>
              <a:rPr lang="en-US" sz="8000" spc="40" dirty="0" err="1">
                <a:solidFill>
                  <a:srgbClr val="FFFFFF"/>
                </a:solidFill>
                <a:latin typeface="Fira Sans Medium"/>
              </a:rPr>
              <a:t>Kč</a:t>
            </a:r>
            <a:endParaRPr lang="cs-CZ" sz="8000" spc="40" dirty="0">
              <a:solidFill>
                <a:srgbClr val="FFFFFF"/>
              </a:solidFill>
              <a:latin typeface="Fira Sans Medium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4026"/>
          <a:stretch>
            <a:fillRect/>
          </a:stretch>
        </p:blipFill>
        <p:spPr>
          <a:xfrm>
            <a:off x="16328445" y="396922"/>
            <a:ext cx="1060736" cy="60564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719175" y="4577069"/>
            <a:ext cx="6282826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818"/>
              </a:lnSpc>
              <a:spcBef>
                <a:spcPct val="0"/>
              </a:spcBef>
            </a:pPr>
            <a:endParaRPr lang="en-US" sz="2727" u="none" spc="13" dirty="0">
              <a:solidFill>
                <a:srgbClr val="FFFFFF"/>
              </a:solidFill>
              <a:latin typeface="Fira Sans Light"/>
            </a:endParaRPr>
          </a:p>
          <a:p>
            <a:pPr marL="0" lvl="0" indent="0">
              <a:lnSpc>
                <a:spcPts val="3818"/>
              </a:lnSpc>
              <a:spcBef>
                <a:spcPct val="0"/>
              </a:spcBef>
            </a:pPr>
            <a:endParaRPr lang="en-US" sz="2727" u="none" spc="13" dirty="0">
              <a:solidFill>
                <a:srgbClr val="FFFFFF"/>
              </a:solidFill>
              <a:latin typeface="Fira Sans Light"/>
            </a:endParaRPr>
          </a:p>
        </p:txBody>
      </p:sp>
      <p:grpSp>
        <p:nvGrpSpPr>
          <p:cNvPr id="14" name="Group 2"/>
          <p:cNvGrpSpPr/>
          <p:nvPr/>
        </p:nvGrpSpPr>
        <p:grpSpPr>
          <a:xfrm>
            <a:off x="9587677" y="5429741"/>
            <a:ext cx="7557323" cy="4361959"/>
            <a:chOff x="0" y="0"/>
            <a:chExt cx="5420212" cy="1041641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16" name="TextBox 10"/>
          <p:cNvSpPr txBox="1"/>
          <p:nvPr/>
        </p:nvSpPr>
        <p:spPr>
          <a:xfrm>
            <a:off x="10099912" y="5551695"/>
            <a:ext cx="6892688" cy="35317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20" lvl="1" algn="l">
              <a:lnSpc>
                <a:spcPts val="4680"/>
              </a:lnSpc>
            </a:pPr>
            <a:endParaRPr lang="cs-CZ" sz="2800" spc="18" dirty="0">
              <a:solidFill>
                <a:srgbClr val="FFFFFF"/>
              </a:solidFill>
              <a:latin typeface="Fira Sans Light"/>
            </a:endParaRPr>
          </a:p>
          <a:p>
            <a:pPr marL="388620" lvl="1" algn="l">
              <a:lnSpc>
                <a:spcPts val="4680"/>
              </a:lnSpc>
            </a:pPr>
            <a:r>
              <a:rPr lang="cs-CZ" sz="2800" spc="18" dirty="0">
                <a:solidFill>
                  <a:srgbClr val="FFFFFF"/>
                </a:solidFill>
                <a:latin typeface="Fira Sans Light"/>
              </a:rPr>
              <a:t>Základní parametry úvěru:</a:t>
            </a:r>
          </a:p>
          <a:p>
            <a:pPr marL="388620" lvl="1" algn="l">
              <a:lnSpc>
                <a:spcPts val="4680"/>
              </a:lnSpc>
            </a:pPr>
            <a:endParaRPr lang="cs-CZ" sz="2800" spc="18" dirty="0">
              <a:solidFill>
                <a:srgbClr val="FFFFFF"/>
              </a:solidFill>
              <a:latin typeface="Fira Sans Light"/>
            </a:endParaRPr>
          </a:p>
          <a:p>
            <a:pPr marL="845820" lvl="1" indent="-457200" algn="l">
              <a:buFont typeface="Fira Sans Light" panose="020B0604020202020204" charset="0"/>
              <a:buChar char="‒"/>
            </a:pPr>
            <a:r>
              <a:rPr lang="cs-CZ" sz="2800" spc="18" dirty="0">
                <a:solidFill>
                  <a:srgbClr val="FFFFFF"/>
                </a:solidFill>
                <a:latin typeface="Fira Sans Light"/>
              </a:rPr>
              <a:t>0,5 – 60 </a:t>
            </a:r>
            <a:r>
              <a:rPr lang="cs-CZ" sz="2800" spc="18" dirty="0" err="1">
                <a:solidFill>
                  <a:srgbClr val="FFFFFF"/>
                </a:solidFill>
                <a:latin typeface="Fira Sans Light"/>
              </a:rPr>
              <a:t>mil.Kč</a:t>
            </a:r>
            <a:endParaRPr lang="cs-CZ" sz="2800" spc="18" dirty="0">
              <a:solidFill>
                <a:srgbClr val="FFFFFF"/>
              </a:solidFill>
              <a:latin typeface="Fira Sans Light"/>
            </a:endParaRPr>
          </a:p>
          <a:p>
            <a:pPr marL="845820" lvl="1" indent="-457200" algn="l">
              <a:buFont typeface="Fira Sans Light" panose="020B0604020202020204" charset="0"/>
              <a:buChar char="‒"/>
            </a:pPr>
            <a:r>
              <a:rPr lang="cs-CZ" sz="2800" spc="18" dirty="0">
                <a:solidFill>
                  <a:srgbClr val="FFFFFF"/>
                </a:solidFill>
                <a:latin typeface="Fira Sans Light"/>
              </a:rPr>
              <a:t>výše úvěru až 75% výdajů projektu</a:t>
            </a:r>
          </a:p>
          <a:p>
            <a:pPr marL="845820" lvl="1" indent="-457200" algn="l">
              <a:buFont typeface="Fira Sans Light" panose="020B0604020202020204" charset="0"/>
              <a:buChar char="‒"/>
            </a:pPr>
            <a:r>
              <a:rPr lang="cs-CZ" sz="2800" spc="18" dirty="0">
                <a:solidFill>
                  <a:srgbClr val="FFFFFF"/>
                </a:solidFill>
                <a:latin typeface="Fira Sans Light"/>
              </a:rPr>
              <a:t>bezúročný</a:t>
            </a:r>
          </a:p>
          <a:p>
            <a:pPr marL="845820" lvl="1" indent="-457200" algn="l">
              <a:buFont typeface="Fira Sans Light" panose="020B0604020202020204" charset="0"/>
              <a:buChar char="‒"/>
            </a:pPr>
            <a:r>
              <a:rPr lang="cs-CZ" sz="2800" spc="18" dirty="0">
                <a:solidFill>
                  <a:srgbClr val="FFFFFF"/>
                </a:solidFill>
                <a:latin typeface="Fira Sans Light"/>
              </a:rPr>
              <a:t>splatnost 7 – 10 let</a:t>
            </a:r>
            <a:endParaRPr lang="en-US" sz="2800" spc="18" dirty="0">
              <a:solidFill>
                <a:srgbClr val="FFFFFF"/>
              </a:solidFill>
              <a:latin typeface="Fira Sans Ligh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0025861" y="2171700"/>
            <a:ext cx="55951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chemeClr val="bg1"/>
                </a:solidFill>
              </a:rPr>
              <a:t>Finanční nástroj  EXPANZE</a:t>
            </a:r>
          </a:p>
          <a:p>
            <a:r>
              <a:rPr lang="cs-CZ" sz="3600" b="1" dirty="0">
                <a:solidFill>
                  <a:schemeClr val="bg1"/>
                </a:solidFill>
              </a:rPr>
              <a:t>- </a:t>
            </a:r>
            <a:r>
              <a:rPr lang="cs-CZ" sz="3600" dirty="0">
                <a:solidFill>
                  <a:schemeClr val="bg1"/>
                </a:solidFill>
              </a:rPr>
              <a:t>zvýhodněné úvěry</a:t>
            </a:r>
          </a:p>
        </p:txBody>
      </p:sp>
    </p:spTree>
    <p:extLst>
      <p:ext uri="{BB962C8B-B14F-4D97-AF65-F5344CB8AC3E}">
        <p14:creationId xmlns:p14="http://schemas.microsoft.com/office/powerpoint/2010/main" val="3264706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1537614" y="1494751"/>
            <a:ext cx="10287000" cy="7211773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0000"/>
          </a:blip>
          <a:srcRect t="59360" r="68774" b="12944"/>
          <a:stretch>
            <a:fillRect/>
          </a:stretch>
        </p:blipFill>
        <p:spPr>
          <a:xfrm>
            <a:off x="-623741" y="-144018"/>
            <a:ext cx="7835514" cy="1043101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2700000">
            <a:off x="18518683" y="8749507"/>
            <a:ext cx="43907" cy="3580261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6" name="TextBox 6"/>
          <p:cNvSpPr txBox="1"/>
          <p:nvPr/>
        </p:nvSpPr>
        <p:spPr>
          <a:xfrm>
            <a:off x="268275" y="4363862"/>
            <a:ext cx="6654292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64"/>
              </a:lnSpc>
            </a:pPr>
            <a:endParaRPr lang="cs-CZ" sz="6000" spc="-66" dirty="0">
              <a:solidFill>
                <a:srgbClr val="F8FBFD"/>
              </a:solidFill>
              <a:latin typeface="+mj-lt"/>
              <a:cs typeface="Montserrat Extra-Light Bold" panose="020B0604020202020204" charset="0"/>
            </a:endParaRPr>
          </a:p>
          <a:p>
            <a:pPr>
              <a:lnSpc>
                <a:spcPts val="7964"/>
              </a:lnSpc>
            </a:pPr>
            <a:endParaRPr lang="cs-CZ" sz="6000" spc="-66" dirty="0">
              <a:solidFill>
                <a:srgbClr val="F8FBFD"/>
              </a:solidFill>
              <a:latin typeface="+mj-lt"/>
              <a:cs typeface="Montserrat Extra-Light Bold" panose="020B060402020202020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8686400" y="712221"/>
            <a:ext cx="8613610" cy="3630713"/>
            <a:chOff x="0" y="-47625"/>
            <a:chExt cx="11484813" cy="490808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1430533" cy="58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 lang="en-US" sz="2600" b="1" spc="182" dirty="0">
                <a:solidFill>
                  <a:srgbClr val="004AAD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093" y="1903550"/>
              <a:ext cx="11430533" cy="586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32"/>
                </a:lnSpc>
              </a:pPr>
              <a:endParaRPr lang="en-US" sz="2594" b="1" spc="181" dirty="0">
                <a:solidFill>
                  <a:srgbClr val="004AAD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093" y="3753486"/>
              <a:ext cx="11430533" cy="58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0"/>
                </a:lnSpc>
              </a:pPr>
              <a:endParaRPr lang="en-US" sz="2600" b="1" spc="182" dirty="0">
                <a:solidFill>
                  <a:srgbClr val="004AAD"/>
                </a:solidFill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8093" y="2572456"/>
              <a:ext cx="11430533" cy="498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5"/>
                </a:lnSpc>
              </a:pPr>
              <a:endParaRPr lang="en-US" sz="2083" spc="20" dirty="0">
                <a:solidFill>
                  <a:srgbClr val="004AAD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4280" y="4362055"/>
              <a:ext cx="11430533" cy="498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5"/>
                </a:lnSpc>
              </a:pPr>
              <a:endParaRPr lang="en-US" sz="2083" spc="20" dirty="0">
                <a:solidFill>
                  <a:srgbClr val="004AAD"/>
                </a:solidFill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03501" y="2019300"/>
            <a:ext cx="9932099" cy="9271769"/>
            <a:chOff x="-625770" y="-2667604"/>
            <a:chExt cx="13242799" cy="12362355"/>
          </a:xfrm>
        </p:grpSpPr>
        <p:sp>
          <p:nvSpPr>
            <p:cNvPr id="15" name="TextBox 15"/>
            <p:cNvSpPr txBox="1"/>
            <p:nvPr/>
          </p:nvSpPr>
          <p:spPr>
            <a:xfrm>
              <a:off x="18094" y="76143"/>
              <a:ext cx="11430534" cy="578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0"/>
                </a:lnSpc>
              </a:pPr>
              <a:endParaRPr lang="en-US" sz="2600" b="1" spc="182" dirty="0">
                <a:solidFill>
                  <a:srgbClr val="004AAD"/>
                </a:solidFill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-625770" y="2083868"/>
              <a:ext cx="12039601" cy="5626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3632"/>
                </a:lnSpc>
              </a:pPr>
              <a:endParaRPr lang="en-US" sz="2594" b="1" spc="181" dirty="0">
                <a:solidFill>
                  <a:srgbClr val="004AAD"/>
                </a:solidFill>
                <a:latin typeface="Montserrat Extra-Light Bold" panose="020B0604020202020204" charset="0"/>
                <a:cs typeface="Montserrat Extra-Light Bold" panose="020B060402020202020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1" y="710062"/>
              <a:ext cx="11430534" cy="491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5"/>
                </a:lnSpc>
              </a:pPr>
              <a:endParaRPr lang="en-US" sz="2083" spc="20" dirty="0">
                <a:solidFill>
                  <a:srgbClr val="004AAD"/>
                </a:solidFill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331329" y="-2667604"/>
              <a:ext cx="12948358" cy="123623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5"/>
                </a:lnSpc>
              </a:pPr>
              <a:endParaRPr lang="cs-CZ" sz="2400" b="1" spc="20" dirty="0">
                <a:solidFill>
                  <a:srgbClr val="004AAD"/>
                </a:solidFill>
              </a:endParaRPr>
            </a:p>
            <a:p>
              <a:pPr marL="342900" indent="-342900">
                <a:lnSpc>
                  <a:spcPts val="4200"/>
                </a:lnSpc>
                <a:buFont typeface="Wingdings" panose="05000000000000000000" pitchFamily="2" charset="2"/>
                <a:buChar char="§"/>
              </a:pPr>
              <a:r>
                <a:rPr lang="cs-CZ" sz="4000" i="1" spc="20" dirty="0">
                  <a:solidFill>
                    <a:srgbClr val="004AAD"/>
                  </a:solidFill>
                </a:rPr>
                <a:t>vyhlašovatel výzev:</a:t>
              </a:r>
            </a:p>
            <a:p>
              <a:pPr>
                <a:lnSpc>
                  <a:spcPts val="4200"/>
                </a:lnSpc>
              </a:pPr>
              <a:endParaRPr lang="cs-CZ" sz="4000" b="1" spc="20" dirty="0">
                <a:solidFill>
                  <a:srgbClr val="004AAD"/>
                </a:solidFill>
              </a:endParaRPr>
            </a:p>
            <a:p>
              <a:pPr>
                <a:lnSpc>
                  <a:spcPts val="4200"/>
                </a:lnSpc>
              </a:pPr>
              <a:r>
                <a:rPr lang="cs-CZ" sz="4000" b="1" spc="20" dirty="0">
                  <a:solidFill>
                    <a:srgbClr val="004AAD"/>
                  </a:solidFill>
                </a:rPr>
                <a:t>	Státní fond životního prostředí</a:t>
              </a:r>
            </a:p>
            <a:p>
              <a:pPr>
                <a:lnSpc>
                  <a:spcPts val="4200"/>
                </a:lnSpc>
              </a:pPr>
              <a:endParaRPr lang="cs-CZ" sz="4000" b="1" spc="20" dirty="0">
                <a:solidFill>
                  <a:srgbClr val="004AAD"/>
                </a:solidFill>
              </a:endParaRPr>
            </a:p>
            <a:p>
              <a:pPr marL="342900" indent="-342900">
                <a:lnSpc>
                  <a:spcPts val="4200"/>
                </a:lnSpc>
                <a:buFont typeface="Wingdings" panose="05000000000000000000" pitchFamily="2" charset="2"/>
                <a:buChar char="§"/>
              </a:pPr>
              <a:r>
                <a:rPr lang="cs-CZ" sz="4000" i="1" spc="20" dirty="0">
                  <a:solidFill>
                    <a:srgbClr val="004AAD"/>
                  </a:solidFill>
                </a:rPr>
                <a:t>oblasti podpory:</a:t>
              </a:r>
            </a:p>
            <a:p>
              <a:pPr marL="571500" indent="-571500">
                <a:lnSpc>
                  <a:spcPts val="4200"/>
                </a:lnSpc>
                <a:buFont typeface="Symbol" panose="05050102010706020507" pitchFamily="18" charset="2"/>
                <a:buChar char=""/>
              </a:pPr>
              <a:r>
                <a:rPr lang="cs-CZ" sz="4000" b="1" spc="20" dirty="0">
                  <a:solidFill>
                    <a:srgbClr val="004AAD"/>
                  </a:solidFill>
                </a:rPr>
                <a:t>Vodíkové hospodářství</a:t>
              </a:r>
            </a:p>
            <a:p>
              <a:pPr marL="571500" indent="-571500">
                <a:lnSpc>
                  <a:spcPts val="4200"/>
                </a:lnSpc>
                <a:buFont typeface="Symbol" panose="05050102010706020507" pitchFamily="18" charset="2"/>
                <a:buChar char=""/>
              </a:pPr>
              <a:r>
                <a:rPr lang="cs-CZ" sz="4000" b="1" spc="20" dirty="0">
                  <a:solidFill>
                    <a:srgbClr val="004AAD"/>
                  </a:solidFill>
                </a:rPr>
                <a:t>Oběhové hospodářství</a:t>
              </a:r>
            </a:p>
            <a:p>
              <a:pPr marL="571500" indent="-571500">
                <a:lnSpc>
                  <a:spcPts val="4200"/>
                </a:lnSpc>
                <a:buFont typeface="Symbol" panose="05050102010706020507" pitchFamily="18" charset="2"/>
                <a:buChar char=""/>
              </a:pPr>
              <a:r>
                <a:rPr lang="cs-CZ" sz="4000" b="1" spc="20" dirty="0">
                  <a:solidFill>
                    <a:srgbClr val="004AAD"/>
                  </a:solidFill>
                </a:rPr>
                <a:t>Vzdělávání ve firmách</a:t>
              </a:r>
            </a:p>
            <a:p>
              <a:pPr marL="571500" indent="-571500">
                <a:lnSpc>
                  <a:spcPts val="4200"/>
                </a:lnSpc>
                <a:buFont typeface="Symbol" panose="05050102010706020507" pitchFamily="18" charset="2"/>
                <a:buChar char=""/>
              </a:pPr>
              <a:r>
                <a:rPr lang="cs-CZ" sz="4000" b="1" spc="20" dirty="0">
                  <a:solidFill>
                    <a:srgbClr val="004AAD"/>
                  </a:solidFill>
                </a:rPr>
                <a:t>Digitalizace</a:t>
              </a:r>
            </a:p>
            <a:p>
              <a:pPr marL="571500" indent="-571500">
                <a:lnSpc>
                  <a:spcPts val="4200"/>
                </a:lnSpc>
                <a:buFont typeface="Symbol" panose="05050102010706020507" pitchFamily="18" charset="2"/>
                <a:buChar char=""/>
              </a:pPr>
              <a:r>
                <a:rPr lang="cs-CZ" sz="4000" b="1" spc="20" dirty="0">
                  <a:solidFill>
                    <a:srgbClr val="004AAD"/>
                  </a:solidFill>
                </a:rPr>
                <a:t>Vzdělávací infrastruktura SŠ v </a:t>
              </a:r>
              <a:r>
                <a:rPr lang="cs-CZ" sz="4000" b="1" spc="20" dirty="0" err="1">
                  <a:solidFill>
                    <a:srgbClr val="004AAD"/>
                  </a:solidFill>
                </a:rPr>
                <a:t>ÚK</a:t>
              </a:r>
              <a:endParaRPr lang="cs-CZ" sz="4000" b="1" spc="20" dirty="0">
                <a:solidFill>
                  <a:srgbClr val="004AAD"/>
                </a:solidFill>
              </a:endParaRPr>
            </a:p>
            <a:p>
              <a:pPr marL="571500" indent="-571500">
                <a:lnSpc>
                  <a:spcPts val="4200"/>
                </a:lnSpc>
                <a:buFont typeface="Symbol" panose="05050102010706020507" pitchFamily="18" charset="2"/>
                <a:buChar char=""/>
              </a:pPr>
              <a:r>
                <a:rPr lang="cs-CZ" sz="4000" b="1" spc="20" dirty="0">
                  <a:solidFill>
                    <a:srgbClr val="004AAD"/>
                  </a:solidFill>
                </a:rPr>
                <a:t>Obnova území (revitalizace území po těžbě uhlí)</a:t>
              </a:r>
            </a:p>
            <a:p>
              <a:pPr marL="571500" indent="-571500">
                <a:lnSpc>
                  <a:spcPts val="4200"/>
                </a:lnSpc>
                <a:buFont typeface="Symbol" panose="05050102010706020507" pitchFamily="18" charset="2"/>
                <a:buChar char=""/>
              </a:pPr>
              <a:endParaRPr lang="cs-CZ" sz="4000" b="1" spc="20" dirty="0">
                <a:solidFill>
                  <a:srgbClr val="004AAD"/>
                </a:solidFill>
              </a:endParaRPr>
            </a:p>
            <a:p>
              <a:pPr>
                <a:lnSpc>
                  <a:spcPts val="4200"/>
                </a:lnSpc>
              </a:pPr>
              <a:endParaRPr lang="cs-CZ" sz="4000" b="1" spc="20" dirty="0">
                <a:solidFill>
                  <a:srgbClr val="004AAD"/>
                </a:solidFill>
              </a:endParaRPr>
            </a:p>
            <a:p>
              <a:pPr>
                <a:lnSpc>
                  <a:spcPts val="4200"/>
                </a:lnSpc>
              </a:pPr>
              <a:r>
                <a:rPr lang="cs-CZ" sz="4000" b="1" spc="20" dirty="0">
                  <a:solidFill>
                    <a:srgbClr val="004AAD"/>
                  </a:solidFill>
                </a:rPr>
                <a:t>	</a:t>
              </a:r>
              <a:endParaRPr lang="cs-CZ" sz="4800" b="1" spc="20" dirty="0">
                <a:solidFill>
                  <a:srgbClr val="004AAD"/>
                </a:solidFill>
              </a:endParaRPr>
            </a:p>
            <a:p>
              <a:pPr>
                <a:lnSpc>
                  <a:spcPts val="3125"/>
                </a:lnSpc>
              </a:pPr>
              <a:endParaRPr lang="cs-CZ" sz="2083" spc="20" dirty="0">
                <a:solidFill>
                  <a:srgbClr val="004AAD"/>
                </a:solidFill>
              </a:endParaRPr>
            </a:p>
            <a:p>
              <a:pPr marL="342900" indent="-342900">
                <a:lnSpc>
                  <a:spcPts val="3125"/>
                </a:lnSpc>
                <a:buFont typeface="Wingdings" panose="05000000000000000000" pitchFamily="2" charset="2"/>
                <a:buChar char="§"/>
              </a:pPr>
              <a:endParaRPr lang="cs-CZ" sz="2083" spc="20" dirty="0">
                <a:solidFill>
                  <a:srgbClr val="004AAD"/>
                </a:solidFill>
              </a:endParaRPr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381000" y="2736218"/>
            <a:ext cx="5599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b="1" spc="-66" dirty="0">
                <a:solidFill>
                  <a:srgbClr val="F8FBFD"/>
                </a:solidFill>
                <a:latin typeface="+mj-lt"/>
                <a:cs typeface="Montserrat Extra-Light Bold" panose="020B0604020202020204" charset="0"/>
              </a:rPr>
              <a:t>Tematické výzvy </a:t>
            </a:r>
          </a:p>
        </p:txBody>
      </p:sp>
      <p:pic>
        <p:nvPicPr>
          <p:cNvPr id="22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4026"/>
          <a:stretch>
            <a:fillRect/>
          </a:stretch>
        </p:blipFill>
        <p:spPr>
          <a:xfrm>
            <a:off x="16858004" y="265912"/>
            <a:ext cx="1060736" cy="60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74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9584" y="3637676"/>
            <a:ext cx="17168832" cy="5651009"/>
            <a:chOff x="0" y="0"/>
            <a:chExt cx="5807728" cy="19115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07728" cy="1911576"/>
            </a:xfrm>
            <a:custGeom>
              <a:avLst/>
              <a:gdLst/>
              <a:ahLst/>
              <a:cxnLst/>
              <a:rect l="l" t="t" r="r" b="b"/>
              <a:pathLst>
                <a:path w="5807728" h="1911576">
                  <a:moveTo>
                    <a:pt x="0" y="0"/>
                  </a:moveTo>
                  <a:lnTo>
                    <a:pt x="5807728" y="0"/>
                  </a:lnTo>
                  <a:lnTo>
                    <a:pt x="5807728" y="1911576"/>
                  </a:lnTo>
                  <a:lnTo>
                    <a:pt x="0" y="1911576"/>
                  </a:lnTo>
                  <a:close/>
                </a:path>
              </a:pathLst>
            </a:custGeom>
            <a:solidFill>
              <a:srgbClr val="E9EBED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771525" y="3830603"/>
            <a:ext cx="3943350" cy="5238750"/>
          </a:xfrm>
          <a:prstGeom prst="rect">
            <a:avLst/>
          </a:prstGeom>
          <a:solidFill>
            <a:srgbClr val="0E9845"/>
          </a:solidFill>
        </p:spPr>
      </p:sp>
      <p:sp>
        <p:nvSpPr>
          <p:cNvPr id="5" name="AutoShape 5"/>
          <p:cNvSpPr/>
          <p:nvPr/>
        </p:nvSpPr>
        <p:spPr>
          <a:xfrm>
            <a:off x="771525" y="3830603"/>
            <a:ext cx="3943350" cy="1676400"/>
          </a:xfrm>
          <a:prstGeom prst="rect">
            <a:avLst/>
          </a:prstGeom>
          <a:solidFill>
            <a:srgbClr val="EBFDFF"/>
          </a:solidFill>
        </p:spPr>
      </p:sp>
      <p:sp>
        <p:nvSpPr>
          <p:cNvPr id="6" name="AutoShape 6"/>
          <p:cNvSpPr/>
          <p:nvPr/>
        </p:nvSpPr>
        <p:spPr>
          <a:xfrm>
            <a:off x="5038725" y="3830603"/>
            <a:ext cx="3943350" cy="5238750"/>
          </a:xfrm>
          <a:prstGeom prst="rect">
            <a:avLst/>
          </a:prstGeom>
          <a:solidFill>
            <a:srgbClr val="0E9845"/>
          </a:solidFill>
        </p:spPr>
      </p:sp>
      <p:sp>
        <p:nvSpPr>
          <p:cNvPr id="7" name="AutoShape 7"/>
          <p:cNvSpPr/>
          <p:nvPr/>
        </p:nvSpPr>
        <p:spPr>
          <a:xfrm>
            <a:off x="5038725" y="3830603"/>
            <a:ext cx="3943350" cy="1676400"/>
          </a:xfrm>
          <a:prstGeom prst="rect">
            <a:avLst/>
          </a:prstGeom>
          <a:solidFill>
            <a:srgbClr val="EBFDFF"/>
          </a:solidFill>
        </p:spPr>
      </p:sp>
      <p:sp>
        <p:nvSpPr>
          <p:cNvPr id="8" name="AutoShape 8"/>
          <p:cNvSpPr/>
          <p:nvPr/>
        </p:nvSpPr>
        <p:spPr>
          <a:xfrm>
            <a:off x="9305925" y="3830603"/>
            <a:ext cx="3943350" cy="5238750"/>
          </a:xfrm>
          <a:prstGeom prst="rect">
            <a:avLst/>
          </a:prstGeom>
          <a:solidFill>
            <a:srgbClr val="0E9845"/>
          </a:solidFill>
        </p:spPr>
      </p:sp>
      <p:sp>
        <p:nvSpPr>
          <p:cNvPr id="9" name="AutoShape 9"/>
          <p:cNvSpPr/>
          <p:nvPr/>
        </p:nvSpPr>
        <p:spPr>
          <a:xfrm>
            <a:off x="9305925" y="3830603"/>
            <a:ext cx="3943350" cy="1676400"/>
          </a:xfrm>
          <a:prstGeom prst="rect">
            <a:avLst/>
          </a:prstGeom>
          <a:solidFill>
            <a:srgbClr val="EBFDFF"/>
          </a:solidFill>
        </p:spPr>
      </p:sp>
      <p:sp>
        <p:nvSpPr>
          <p:cNvPr id="10" name="AutoShape 10"/>
          <p:cNvSpPr/>
          <p:nvPr/>
        </p:nvSpPr>
        <p:spPr>
          <a:xfrm>
            <a:off x="13573125" y="3830603"/>
            <a:ext cx="3943350" cy="5238750"/>
          </a:xfrm>
          <a:prstGeom prst="rect">
            <a:avLst/>
          </a:prstGeom>
          <a:solidFill>
            <a:srgbClr val="0E9845"/>
          </a:solidFill>
        </p:spPr>
      </p:sp>
      <p:sp>
        <p:nvSpPr>
          <p:cNvPr id="11" name="AutoShape 11"/>
          <p:cNvSpPr/>
          <p:nvPr/>
        </p:nvSpPr>
        <p:spPr>
          <a:xfrm>
            <a:off x="13573125" y="3830603"/>
            <a:ext cx="3943350" cy="1676400"/>
          </a:xfrm>
          <a:prstGeom prst="rect">
            <a:avLst/>
          </a:prstGeom>
          <a:solidFill>
            <a:srgbClr val="EBFDFF"/>
          </a:solidFill>
        </p:spPr>
      </p:sp>
      <p:grpSp>
        <p:nvGrpSpPr>
          <p:cNvPr id="12" name="Group 12"/>
          <p:cNvGrpSpPr/>
          <p:nvPr/>
        </p:nvGrpSpPr>
        <p:grpSpPr>
          <a:xfrm>
            <a:off x="273360" y="1067786"/>
            <a:ext cx="17633155" cy="2488448"/>
            <a:chOff x="0" y="0"/>
            <a:chExt cx="10813526" cy="15709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863090" cy="1570990"/>
            </a:xfrm>
            <a:custGeom>
              <a:avLst/>
              <a:gdLst/>
              <a:ahLst/>
              <a:cxnLst/>
              <a:rect l="l" t="t" r="r" b="b"/>
              <a:pathLst>
                <a:path w="1863090" h="1570990">
                  <a:moveTo>
                    <a:pt x="956310" y="0"/>
                  </a:moveTo>
                  <a:lnTo>
                    <a:pt x="906780" y="0"/>
                  </a:lnTo>
                  <a:lnTo>
                    <a:pt x="0" y="1570990"/>
                  </a:lnTo>
                  <a:lnTo>
                    <a:pt x="49530" y="1570990"/>
                  </a:lnTo>
                  <a:lnTo>
                    <a:pt x="901700" y="1570990"/>
                  </a:lnTo>
                  <a:lnTo>
                    <a:pt x="951230" y="1570990"/>
                  </a:lnTo>
                  <a:lnTo>
                    <a:pt x="1813560" y="1570990"/>
                  </a:lnTo>
                  <a:lnTo>
                    <a:pt x="1863090" y="1570990"/>
                  </a:lnTo>
                  <a:close/>
                </a:path>
              </a:pathLst>
            </a:custGeom>
            <a:solidFill>
              <a:srgbClr val="E9EBED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906780" y="0"/>
              <a:ext cx="9906746" cy="1570990"/>
            </a:xfrm>
            <a:custGeom>
              <a:avLst/>
              <a:gdLst/>
              <a:ahLst/>
              <a:cxnLst/>
              <a:rect l="l" t="t" r="r" b="b"/>
              <a:pathLst>
                <a:path w="9906746" h="1570990">
                  <a:moveTo>
                    <a:pt x="8999966" y="0"/>
                  </a:moveTo>
                  <a:lnTo>
                    <a:pt x="0" y="0"/>
                  </a:lnTo>
                  <a:lnTo>
                    <a:pt x="906780" y="1570990"/>
                  </a:lnTo>
                  <a:lnTo>
                    <a:pt x="9906746" y="1570990"/>
                  </a:lnTo>
                  <a:close/>
                </a:path>
              </a:pathLst>
            </a:custGeom>
            <a:solidFill>
              <a:srgbClr val="E9EBED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34026"/>
          <a:stretch>
            <a:fillRect/>
          </a:stretch>
        </p:blipFill>
        <p:spPr>
          <a:xfrm>
            <a:off x="16417975" y="401493"/>
            <a:ext cx="1098500" cy="62720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400444" y="4148382"/>
            <a:ext cx="2685512" cy="1012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9"/>
              </a:lnSpc>
            </a:pPr>
            <a:r>
              <a:rPr lang="en-US" sz="2999" spc="269">
                <a:solidFill>
                  <a:srgbClr val="05445E"/>
                </a:solidFill>
                <a:latin typeface="Raleway"/>
              </a:rPr>
              <a:t>DATOVÉ SLUŽBY</a:t>
            </a:r>
          </a:p>
          <a:p>
            <a:pPr algn="ctr">
              <a:lnSpc>
                <a:spcPts val="104"/>
              </a:lnSpc>
            </a:pPr>
            <a:endParaRPr lang="en-US" sz="2999" spc="269">
              <a:solidFill>
                <a:srgbClr val="05445E"/>
              </a:solidFill>
              <a:latin typeface="Raleway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9255" y="-477649"/>
            <a:ext cx="5090375" cy="5090375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5336641" y="4154453"/>
            <a:ext cx="334751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270" dirty="0" err="1">
                <a:solidFill>
                  <a:srgbClr val="05445E"/>
                </a:solidFill>
                <a:latin typeface="Raleway"/>
              </a:rPr>
              <a:t>PODNIKÁNÍ</a:t>
            </a:r>
            <a:r>
              <a:rPr lang="en-US" sz="3000" spc="270" dirty="0">
                <a:solidFill>
                  <a:srgbClr val="05445E"/>
                </a:solidFill>
                <a:latin typeface="Raleway"/>
              </a:rPr>
              <a:t> A </a:t>
            </a:r>
            <a:r>
              <a:rPr lang="en-US" sz="3000" spc="270" dirty="0" err="1">
                <a:solidFill>
                  <a:srgbClr val="05445E"/>
                </a:solidFill>
                <a:latin typeface="Raleway"/>
              </a:rPr>
              <a:t>INOVACE</a:t>
            </a:r>
            <a:endParaRPr lang="en-US" sz="3000" spc="270" dirty="0">
              <a:solidFill>
                <a:srgbClr val="05445E"/>
              </a:solidFill>
              <a:latin typeface="Raleway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603841" y="4402103"/>
            <a:ext cx="3347518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270">
                <a:solidFill>
                  <a:srgbClr val="05445E"/>
                </a:solidFill>
                <a:latin typeface="Raleway"/>
              </a:rPr>
              <a:t>ENERGETIKA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11782" y="4154453"/>
            <a:ext cx="3347518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0"/>
              </a:lnSpc>
            </a:pPr>
            <a:r>
              <a:rPr lang="en-US" sz="3000" spc="270">
                <a:solidFill>
                  <a:srgbClr val="05445E"/>
                </a:solidFill>
                <a:latin typeface="Raleway"/>
              </a:rPr>
              <a:t>REVITALIZACE ÚZEMÍ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48345" y="5713636"/>
            <a:ext cx="3389710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2600"/>
              </a:lnSpc>
              <a:buFontTx/>
              <a:buChar char="-"/>
            </a:pP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infrastrukturní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a SW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služby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cs-CZ" sz="2000" spc="40" dirty="0">
                <a:solidFill>
                  <a:srgbClr val="FFFFFF"/>
                </a:solidFill>
                <a:latin typeface="Raleway"/>
              </a:rPr>
              <a:t>pro krajské </a:t>
            </a:r>
            <a:r>
              <a:rPr lang="cs-CZ" sz="2000" spc="40" dirty="0" err="1">
                <a:solidFill>
                  <a:srgbClr val="FFFFFF"/>
                </a:solidFill>
                <a:latin typeface="Raleway"/>
              </a:rPr>
              <a:t>org</a:t>
            </a:r>
            <a:r>
              <a:rPr lang="cs-CZ" sz="2000" spc="40" dirty="0">
                <a:solidFill>
                  <a:srgbClr val="FFFFFF"/>
                </a:solidFill>
                <a:latin typeface="Raleway"/>
              </a:rPr>
              <a:t>, města, obce,</a:t>
            </a:r>
          </a:p>
          <a:p>
            <a:pPr marL="342900" indent="-342900">
              <a:lnSpc>
                <a:spcPts val="2600"/>
              </a:lnSpc>
              <a:buFontTx/>
              <a:buChar char="-"/>
            </a:pPr>
            <a:r>
              <a:rPr lang="cs-CZ" sz="2000" spc="40" dirty="0">
                <a:solidFill>
                  <a:srgbClr val="FFFFFF"/>
                </a:solidFill>
                <a:latin typeface="Raleway"/>
              </a:rPr>
              <a:t>š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kolící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centrum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informatiky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; </a:t>
            </a:r>
            <a:endParaRPr lang="cs-CZ" sz="2000" spc="40" dirty="0">
              <a:solidFill>
                <a:srgbClr val="FFFFFF"/>
              </a:solidFill>
              <a:latin typeface="Raleway"/>
            </a:endParaRPr>
          </a:p>
          <a:p>
            <a:pPr marL="342900" indent="-342900">
              <a:lnSpc>
                <a:spcPts val="2600"/>
              </a:lnSpc>
              <a:buFontTx/>
              <a:buChar char="-"/>
            </a:pPr>
            <a:r>
              <a:rPr lang="cs-CZ" sz="2000" spc="40" dirty="0">
                <a:solidFill>
                  <a:srgbClr val="FFFFFF"/>
                </a:solidFill>
                <a:latin typeface="Raleway"/>
              </a:rPr>
              <a:t>d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igitální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datová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cs-CZ" sz="2000" spc="40" dirty="0">
                <a:solidFill>
                  <a:srgbClr val="FFFFFF"/>
                </a:solidFill>
                <a:latin typeface="Raleway"/>
              </a:rPr>
              <a:t>open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platforma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PORTABO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...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321972" y="5713636"/>
            <a:ext cx="3772012" cy="30008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600"/>
              </a:lnSpc>
              <a:buFont typeface="Raleway" panose="020B0604020202020204" charset="-18"/>
              <a:buChar char="‒"/>
            </a:pPr>
            <a:r>
              <a:rPr lang="cs-CZ" sz="2000" spc="40" dirty="0">
                <a:solidFill>
                  <a:srgbClr val="FFFFFF"/>
                </a:solidFill>
                <a:latin typeface="Raleway"/>
              </a:rPr>
              <a:t>p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rogramy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na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podporu</a:t>
            </a:r>
            <a:r>
              <a:rPr lang="cs-CZ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podnikání</a:t>
            </a:r>
            <a:r>
              <a:rPr lang="cs-CZ" sz="2000" spc="40" dirty="0">
                <a:solidFill>
                  <a:srgbClr val="FFFFFF"/>
                </a:solidFill>
                <a:latin typeface="Raleway"/>
              </a:rPr>
              <a:t> a inovací, </a:t>
            </a:r>
          </a:p>
          <a:p>
            <a:pPr marL="342900" indent="-342900">
              <a:lnSpc>
                <a:spcPts val="2600"/>
              </a:lnSpc>
              <a:buFont typeface="Raleway" panose="020B0604020202020204" charset="-18"/>
              <a:buChar char="‒"/>
            </a:pPr>
            <a:r>
              <a:rPr lang="cs-CZ" sz="2000" spc="40" dirty="0">
                <a:solidFill>
                  <a:srgbClr val="FFFFFF"/>
                </a:solidFill>
                <a:latin typeface="Raleway"/>
              </a:rPr>
              <a:t>sídlo </a:t>
            </a:r>
            <a:r>
              <a:rPr lang="cs-CZ" sz="2000" spc="40" dirty="0" err="1">
                <a:solidFill>
                  <a:srgbClr val="FFFFFF"/>
                </a:solidFill>
                <a:latin typeface="Raleway"/>
              </a:rPr>
              <a:t>ICUK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;</a:t>
            </a:r>
            <a:r>
              <a:rPr lang="cs-CZ" sz="2000" spc="40" dirty="0">
                <a:solidFill>
                  <a:srgbClr val="FFFFFF"/>
                </a:solidFill>
                <a:latin typeface="Raleway"/>
              </a:rPr>
              <a:t> </a:t>
            </a:r>
          </a:p>
          <a:p>
            <a:pPr marL="342900" indent="-342900">
              <a:lnSpc>
                <a:spcPts val="2600"/>
              </a:lnSpc>
              <a:buFont typeface="Raleway" panose="020B0604020202020204" charset="-18"/>
              <a:buChar char="‒"/>
            </a:pPr>
            <a:r>
              <a:rPr lang="cs-CZ" sz="2000" spc="40" dirty="0">
                <a:solidFill>
                  <a:srgbClr val="FFFFFF"/>
                </a:solidFill>
                <a:latin typeface="Raleway"/>
              </a:rPr>
              <a:t>prostory pro </a:t>
            </a:r>
            <a:r>
              <a:rPr lang="cs-CZ" sz="2000" spc="40" dirty="0" err="1">
                <a:solidFill>
                  <a:srgbClr val="FFFFFF"/>
                </a:solidFill>
                <a:latin typeface="Raleway"/>
              </a:rPr>
              <a:t>zasídlování</a:t>
            </a:r>
            <a:r>
              <a:rPr lang="cs-CZ" sz="2000" spc="40" dirty="0">
                <a:solidFill>
                  <a:srgbClr val="FFFFFF"/>
                </a:solidFill>
                <a:latin typeface="Raleway"/>
              </a:rPr>
              <a:t> firem</a:t>
            </a:r>
          </a:p>
          <a:p>
            <a:pPr marL="342900" indent="-342900">
              <a:lnSpc>
                <a:spcPts val="2600"/>
              </a:lnSpc>
              <a:buFont typeface="Raleway" panose="020B0604020202020204" charset="-18"/>
              <a:buChar char="‒"/>
            </a:pPr>
            <a:r>
              <a:rPr lang="cs-CZ" sz="2000" spc="40" dirty="0">
                <a:solidFill>
                  <a:srgbClr val="FFFFFF"/>
                </a:solidFill>
                <a:latin typeface="Raleway"/>
              </a:rPr>
              <a:t>rozvoj inovačního ekosystému</a:t>
            </a:r>
            <a:endParaRPr lang="en-US" sz="2000" spc="40" dirty="0">
              <a:solidFill>
                <a:srgbClr val="FFFFFF"/>
              </a:solidFill>
              <a:latin typeface="Raleway"/>
            </a:endParaRPr>
          </a:p>
          <a:p>
            <a:pPr algn="ctr">
              <a:lnSpc>
                <a:spcPts val="2600"/>
              </a:lnSpc>
            </a:pPr>
            <a:endParaRPr lang="en-US" sz="2000" spc="40" dirty="0">
              <a:solidFill>
                <a:srgbClr val="FFFFFF"/>
              </a:solidFill>
              <a:latin typeface="Raleway"/>
            </a:endParaRPr>
          </a:p>
          <a:p>
            <a:pPr algn="ctr">
              <a:lnSpc>
                <a:spcPts val="2600"/>
              </a:lnSpc>
            </a:pPr>
            <a:endParaRPr lang="en-US" sz="2000" spc="40" dirty="0">
              <a:solidFill>
                <a:srgbClr val="FFFFFF"/>
              </a:solidFill>
              <a:latin typeface="Raleway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537792" y="5713636"/>
            <a:ext cx="3479615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>
              <a:lnSpc>
                <a:spcPts val="2600"/>
              </a:lnSpc>
              <a:buFont typeface="Raleway" panose="020B0604020202020204" charset="-18"/>
              <a:buChar char="‒"/>
            </a:pPr>
            <a:r>
              <a:rPr lang="cs-CZ" sz="2000" spc="40" dirty="0">
                <a:solidFill>
                  <a:srgbClr val="FFFFFF"/>
                </a:solidFill>
                <a:latin typeface="Raleway"/>
              </a:rPr>
              <a:t>vybudování Krajského e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nergetické</a:t>
            </a:r>
            <a:r>
              <a:rPr lang="cs-CZ" sz="2000" spc="40" dirty="0">
                <a:solidFill>
                  <a:srgbClr val="FFFFFF"/>
                </a:solidFill>
                <a:latin typeface="Raleway"/>
              </a:rPr>
              <a:t>ho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centr</a:t>
            </a:r>
            <a:r>
              <a:rPr lang="cs-CZ" sz="2000" spc="40" dirty="0">
                <a:solidFill>
                  <a:srgbClr val="FFFFFF"/>
                </a:solidFill>
                <a:latin typeface="Raleway"/>
              </a:rPr>
              <a:t>a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Ústeckého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kraje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; </a:t>
            </a:r>
            <a:endParaRPr lang="cs-CZ" sz="2000" spc="40" dirty="0">
              <a:solidFill>
                <a:srgbClr val="FFFFFF"/>
              </a:solidFill>
              <a:latin typeface="Raleway"/>
            </a:endParaRPr>
          </a:p>
          <a:p>
            <a:pPr marL="342900" indent="-342900">
              <a:lnSpc>
                <a:spcPts val="2600"/>
              </a:lnSpc>
              <a:buFont typeface="Raleway" panose="020B0604020202020204" charset="-18"/>
              <a:buChar char="‒"/>
            </a:pPr>
            <a:r>
              <a:rPr lang="cs-CZ" sz="2000" spc="40" dirty="0">
                <a:solidFill>
                  <a:srgbClr val="FFFFFF"/>
                </a:solidFill>
                <a:latin typeface="Raleway"/>
              </a:rPr>
              <a:t>Služby, poradenství pro města a obce v </a:t>
            </a:r>
            <a:r>
              <a:rPr lang="cs-CZ" sz="2000" spc="40" dirty="0" err="1">
                <a:solidFill>
                  <a:srgbClr val="FFFFFF"/>
                </a:solidFill>
                <a:latin typeface="Raleway"/>
              </a:rPr>
              <a:t>ÚK</a:t>
            </a:r>
            <a:r>
              <a:rPr lang="cs-CZ" sz="2000" spc="40" dirty="0">
                <a:solidFill>
                  <a:srgbClr val="FFFFFF"/>
                </a:solidFill>
                <a:latin typeface="Raleway"/>
              </a:rPr>
              <a:t> </a:t>
            </a:r>
            <a:br>
              <a:rPr lang="cs-CZ" sz="2000" spc="40" dirty="0">
                <a:solidFill>
                  <a:srgbClr val="FFFFFF"/>
                </a:solidFill>
                <a:latin typeface="Raleway"/>
              </a:rPr>
            </a:br>
            <a:r>
              <a:rPr lang="cs-CZ" sz="2000" spc="40" dirty="0">
                <a:solidFill>
                  <a:srgbClr val="FFFFFF"/>
                </a:solidFill>
                <a:latin typeface="Raleway"/>
              </a:rPr>
              <a:t>v oblastech </a:t>
            </a:r>
            <a:r>
              <a:rPr lang="cs-CZ" sz="2000" spc="40" dirty="0" err="1">
                <a:solidFill>
                  <a:srgbClr val="FFFFFF"/>
                </a:solidFill>
                <a:latin typeface="Raleway"/>
              </a:rPr>
              <a:t>OZE</a:t>
            </a:r>
            <a:r>
              <a:rPr lang="cs-CZ" sz="2000" spc="40" dirty="0">
                <a:solidFill>
                  <a:srgbClr val="FFFFFF"/>
                </a:solidFill>
                <a:latin typeface="Raleway"/>
              </a:rPr>
              <a:t>, nové energetiky</a:t>
            </a:r>
          </a:p>
          <a:p>
            <a:pPr marL="342900" indent="-342900">
              <a:lnSpc>
                <a:spcPts val="2600"/>
              </a:lnSpc>
              <a:buFont typeface="Raleway" panose="020B0604020202020204" charset="-18"/>
              <a:buChar char="‒"/>
            </a:pPr>
            <a:r>
              <a:rPr lang="cs-CZ" sz="2000" spc="40" dirty="0">
                <a:solidFill>
                  <a:srgbClr val="FFFFFF"/>
                </a:solidFill>
                <a:latin typeface="Raleway"/>
              </a:rPr>
              <a:t>vzdělávání / osvěta </a:t>
            </a:r>
            <a:endParaRPr lang="en-US" sz="2000" spc="40" dirty="0">
              <a:solidFill>
                <a:srgbClr val="FFFFFF"/>
              </a:solidFill>
              <a:latin typeface="Raleway"/>
            </a:endParaRPr>
          </a:p>
          <a:p>
            <a:pPr algn="ctr">
              <a:lnSpc>
                <a:spcPts val="2600"/>
              </a:lnSpc>
            </a:pPr>
            <a:endParaRPr lang="en-US" sz="2000" spc="40" dirty="0">
              <a:solidFill>
                <a:srgbClr val="FFFFFF"/>
              </a:solidFill>
              <a:latin typeface="Raleway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3768121" y="5713636"/>
            <a:ext cx="3997899" cy="33342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ts val="2600"/>
              </a:lnSpc>
              <a:buFont typeface="Raleway" panose="020B0604020202020204" charset="-18"/>
              <a:buChar char="‒"/>
            </a:pPr>
            <a:r>
              <a:rPr lang="cs-CZ" sz="2000" spc="40" dirty="0">
                <a:solidFill>
                  <a:srgbClr val="FFFFFF"/>
                </a:solidFill>
                <a:latin typeface="Raleway"/>
              </a:rPr>
              <a:t>z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pracování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územních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podkladů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pokrývajících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celé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území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kraje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s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důrazem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na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vlastní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pánevní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oblas</a:t>
            </a:r>
            <a:r>
              <a:rPr lang="cs-CZ" sz="2000" spc="40" dirty="0">
                <a:solidFill>
                  <a:srgbClr val="FFFFFF"/>
                </a:solidFill>
                <a:latin typeface="Raleway"/>
              </a:rPr>
              <a:t>t</a:t>
            </a:r>
          </a:p>
          <a:p>
            <a:pPr marL="342900" indent="-342900">
              <a:lnSpc>
                <a:spcPts val="2600"/>
              </a:lnSpc>
              <a:buFont typeface="Raleway" panose="020B0604020202020204" charset="-18"/>
              <a:buChar char="‒"/>
            </a:pPr>
            <a:r>
              <a:rPr lang="cs-CZ" sz="2000" spc="40" dirty="0">
                <a:solidFill>
                  <a:srgbClr val="FFFFFF"/>
                </a:solidFill>
                <a:latin typeface="Raleway"/>
              </a:rPr>
              <a:t>o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dborná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,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koncepční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pom</a:t>
            </a:r>
            <a:r>
              <a:rPr lang="cs-CZ" sz="2000" spc="40" dirty="0" err="1">
                <a:solidFill>
                  <a:srgbClr val="FFFFFF"/>
                </a:solidFill>
                <a:latin typeface="Raleway"/>
              </a:rPr>
              <a:t>oc</a:t>
            </a:r>
            <a:r>
              <a:rPr lang="cs-CZ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při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územním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plánování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;</a:t>
            </a:r>
            <a:endParaRPr lang="cs-CZ" sz="2000" spc="40" dirty="0">
              <a:solidFill>
                <a:srgbClr val="FFFFFF"/>
              </a:solidFill>
              <a:latin typeface="Raleway"/>
            </a:endParaRPr>
          </a:p>
          <a:p>
            <a:pPr marL="342900" indent="-342900">
              <a:lnSpc>
                <a:spcPts val="2600"/>
              </a:lnSpc>
              <a:buFont typeface="Raleway" panose="020B0604020202020204" charset="-18"/>
              <a:buChar char="‒"/>
            </a:pPr>
            <a:r>
              <a:rPr lang="cs-CZ" sz="2000" spc="40" dirty="0">
                <a:solidFill>
                  <a:srgbClr val="FFFFFF"/>
                </a:solidFill>
                <a:latin typeface="Raleway"/>
              </a:rPr>
              <a:t>k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omplexní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řešení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urbanismu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veřejných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 </a:t>
            </a:r>
            <a:r>
              <a:rPr lang="en-US" sz="2000" spc="40" dirty="0" err="1">
                <a:solidFill>
                  <a:srgbClr val="FFFFFF"/>
                </a:solidFill>
                <a:latin typeface="Raleway"/>
              </a:rPr>
              <a:t>prostranství</a:t>
            </a:r>
            <a:r>
              <a:rPr lang="en-US" sz="2000" spc="40" dirty="0">
                <a:solidFill>
                  <a:srgbClr val="FFFFFF"/>
                </a:solidFill>
                <a:latin typeface="Raleway"/>
              </a:rPr>
              <a:t>...</a:t>
            </a:r>
            <a:endParaRPr lang="cs-CZ" sz="2000" spc="40" dirty="0">
              <a:solidFill>
                <a:srgbClr val="FFFFFF"/>
              </a:solidFill>
              <a:latin typeface="Raleway"/>
            </a:endParaRPr>
          </a:p>
          <a:p>
            <a:pPr marL="342900" indent="-342900">
              <a:lnSpc>
                <a:spcPts val="2600"/>
              </a:lnSpc>
              <a:buFont typeface="Raleway" panose="020B0604020202020204" charset="-18"/>
              <a:buChar char="‒"/>
            </a:pPr>
            <a:r>
              <a:rPr lang="cs-CZ" sz="2000" spc="40" dirty="0">
                <a:solidFill>
                  <a:srgbClr val="FFFFFF"/>
                </a:solidFill>
                <a:latin typeface="Raleway"/>
              </a:rPr>
              <a:t>participace</a:t>
            </a:r>
            <a:endParaRPr lang="en-US" sz="2000" spc="40" dirty="0">
              <a:solidFill>
                <a:srgbClr val="FFFFFF"/>
              </a:solidFill>
              <a:latin typeface="Raleway"/>
            </a:endParaRPr>
          </a:p>
          <a:p>
            <a:pPr algn="ctr">
              <a:lnSpc>
                <a:spcPts val="2600"/>
              </a:lnSpc>
            </a:pPr>
            <a:endParaRPr lang="en-US" sz="2000" spc="40" dirty="0">
              <a:solidFill>
                <a:srgbClr val="FFFFFF"/>
              </a:solidFill>
              <a:latin typeface="Raleway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400444" y="-44222"/>
            <a:ext cx="15515955" cy="2893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200000"/>
              </a:lnSpc>
            </a:pPr>
            <a:r>
              <a:rPr lang="cs-CZ" sz="4000" dirty="0">
                <a:latin typeface="Carlito"/>
              </a:rPr>
              <a:t>Strategický projekt</a:t>
            </a:r>
          </a:p>
          <a:p>
            <a:pPr algn="ctr">
              <a:lnSpc>
                <a:spcPct val="200000"/>
              </a:lnSpc>
            </a:pPr>
            <a:r>
              <a:rPr lang="cs-CZ" sz="5400" dirty="0">
                <a:solidFill>
                  <a:srgbClr val="004AAD"/>
                </a:solidFill>
                <a:latin typeface="Carlito"/>
              </a:rPr>
              <a:t>Transformační centrum Ústeckého kraje</a:t>
            </a:r>
            <a:endParaRPr lang="en-US" sz="5400" dirty="0">
              <a:solidFill>
                <a:srgbClr val="004AAD"/>
              </a:solidFill>
              <a:latin typeface="Carli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2552699"/>
            <a:ext cx="9162797" cy="515791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57400" y="1540041"/>
            <a:ext cx="4253814" cy="558951"/>
          </a:xfrm>
        </p:spPr>
        <p:txBody>
          <a:bodyPr>
            <a:noAutofit/>
          </a:bodyPr>
          <a:lstStyle/>
          <a:p>
            <a:r>
              <a:rPr lang="en-US" sz="4500" b="1" spc="15" dirty="0">
                <a:solidFill>
                  <a:srgbClr val="0070C0"/>
                </a:solidFill>
                <a:latin typeface="Fira Sans Light"/>
              </a:rPr>
              <a:t>www.</a:t>
            </a:r>
            <a:r>
              <a:rPr lang="cs-CZ" sz="4500" b="1" spc="15" dirty="0" err="1">
                <a:solidFill>
                  <a:srgbClr val="0070C0"/>
                </a:solidFill>
                <a:latin typeface="Fira Sans Light"/>
              </a:rPr>
              <a:t>opst</a:t>
            </a:r>
            <a:r>
              <a:rPr lang="en-US" sz="4500" b="1" spc="15" dirty="0">
                <a:solidFill>
                  <a:srgbClr val="0070C0"/>
                </a:solidFill>
                <a:latin typeface="Fira Sans Light"/>
              </a:rPr>
              <a:t>.</a:t>
            </a:r>
            <a:r>
              <a:rPr lang="en-US" sz="4500" b="1" spc="15" dirty="0" err="1">
                <a:solidFill>
                  <a:srgbClr val="0070C0"/>
                </a:solidFill>
                <a:latin typeface="Fira Sans Light"/>
              </a:rPr>
              <a:t>cz</a:t>
            </a:r>
            <a:endParaRPr lang="cs-CZ" sz="4500" b="1" dirty="0">
              <a:solidFill>
                <a:srgbClr val="0070C0"/>
              </a:solidFill>
            </a:endParaRPr>
          </a:p>
        </p:txBody>
      </p:sp>
      <p:pic>
        <p:nvPicPr>
          <p:cNvPr id="5" name="Obrázek 4"/>
          <p:cNvPicPr/>
          <p:nvPr/>
        </p:nvPicPr>
        <p:blipFill>
          <a:blip r:embed="rId3"/>
          <a:stretch>
            <a:fillRect/>
          </a:stretch>
        </p:blipFill>
        <p:spPr>
          <a:xfrm>
            <a:off x="990600" y="2566850"/>
            <a:ext cx="6858000" cy="5143767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10896600" y="1540041"/>
            <a:ext cx="4253814" cy="5589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spc="15" dirty="0" err="1">
                <a:solidFill>
                  <a:srgbClr val="00B050"/>
                </a:solidFill>
                <a:latin typeface="Fira Sans Light"/>
              </a:rPr>
              <a:t>www.rskuk.cz</a:t>
            </a:r>
            <a:endParaRPr lang="cs-CZ" sz="45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39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10347" y="1596403"/>
            <a:ext cx="7184140" cy="1783704"/>
            <a:chOff x="0" y="-9525"/>
            <a:chExt cx="9578854" cy="2378273"/>
          </a:xfrm>
        </p:grpSpPr>
        <p:sp>
          <p:nvSpPr>
            <p:cNvPr id="3" name="TextBox 3"/>
            <p:cNvSpPr txBox="1"/>
            <p:nvPr/>
          </p:nvSpPr>
          <p:spPr>
            <a:xfrm>
              <a:off x="0" y="1035049"/>
              <a:ext cx="9578854" cy="1333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spc="14">
                  <a:solidFill>
                    <a:srgbClr val="000000"/>
                  </a:solidFill>
                  <a:latin typeface="Fira Sans Light"/>
                </a:rPr>
                <a:t>Ing. Jana Nedrdová </a:t>
              </a:r>
              <a:r>
                <a:rPr lang="cs-CZ" sz="2800" spc="14">
                  <a:solidFill>
                    <a:srgbClr val="000000"/>
                  </a:solidFill>
                  <a:latin typeface="Fira Sans Light"/>
                </a:rPr>
                <a:t>    </a:t>
              </a:r>
              <a:r>
                <a:rPr lang="en-US" sz="2800" spc="14">
                  <a:solidFill>
                    <a:srgbClr val="000000"/>
                  </a:solidFill>
                  <a:latin typeface="Fira Sans Light"/>
                </a:rPr>
                <a:t>475 657 944</a:t>
              </a:r>
              <a:endParaRPr lang="cs-CZ" sz="2800" spc="14">
                <a:solidFill>
                  <a:srgbClr val="000000"/>
                </a:solidFill>
                <a:latin typeface="Fira Sans Light"/>
              </a:endParaRPr>
            </a:p>
            <a:p>
              <a:pPr>
                <a:lnSpc>
                  <a:spcPts val="3920"/>
                </a:lnSpc>
              </a:pPr>
              <a:r>
                <a:rPr lang="cs-CZ" sz="2800" spc="14">
                  <a:solidFill>
                    <a:srgbClr val="000000"/>
                  </a:solidFill>
                  <a:latin typeface="Fira Sans Light"/>
                </a:rPr>
                <a:t>                                   734 393 900 </a:t>
              </a:r>
              <a:endParaRPr lang="en-US" sz="2800" spc="14">
                <a:solidFill>
                  <a:srgbClr val="000000"/>
                </a:solidFill>
                <a:latin typeface="Fira Sans Light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9578854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500" spc="105">
                  <a:solidFill>
                    <a:srgbClr val="004AAD"/>
                  </a:solidFill>
                  <a:latin typeface="Fira Sans Medium Bold"/>
                </a:rPr>
                <a:t>Telefonní číslo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10350" y="4498181"/>
            <a:ext cx="7184137" cy="1253687"/>
            <a:chOff x="0" y="-9525"/>
            <a:chExt cx="9578850" cy="1671583"/>
          </a:xfrm>
        </p:grpSpPr>
        <p:sp>
          <p:nvSpPr>
            <p:cNvPr id="6" name="TextBox 6"/>
            <p:cNvSpPr txBox="1"/>
            <p:nvPr/>
          </p:nvSpPr>
          <p:spPr>
            <a:xfrm>
              <a:off x="0" y="1035049"/>
              <a:ext cx="9578850" cy="6270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spc="14">
                  <a:solidFill>
                    <a:srgbClr val="000000"/>
                  </a:solidFill>
                  <a:latin typeface="Fira Sans Light"/>
                </a:rPr>
                <a:t>nedrdova.j@kr-ustecky.cz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9578850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500" spc="105">
                  <a:solidFill>
                    <a:srgbClr val="004AAD"/>
                  </a:solidFill>
                  <a:latin typeface="Fira Sans Medium Bold"/>
                </a:rPr>
                <a:t>Emailová adresa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810350" y="7407103"/>
            <a:ext cx="9100201" cy="1776571"/>
            <a:chOff x="0" y="0"/>
            <a:chExt cx="12133601" cy="2368762"/>
          </a:xfrm>
        </p:grpSpPr>
        <p:sp>
          <p:nvSpPr>
            <p:cNvPr id="9" name="TextBox 9"/>
            <p:cNvSpPr txBox="1"/>
            <p:nvPr/>
          </p:nvSpPr>
          <p:spPr>
            <a:xfrm>
              <a:off x="0" y="1035050"/>
              <a:ext cx="12133601" cy="1333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20"/>
                </a:lnSpc>
              </a:pPr>
              <a:r>
                <a:rPr lang="en-US" sz="2800" spc="14">
                  <a:solidFill>
                    <a:srgbClr val="000000"/>
                  </a:solidFill>
                  <a:latin typeface="Fira Sans Light"/>
                </a:rPr>
                <a:t>https://rskuk.cz/fond-pro-spravedlivou transformaci</a:t>
              </a:r>
            </a:p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endParaRPr lang="en-US" sz="2800" spc="14">
                <a:solidFill>
                  <a:srgbClr val="000000"/>
                </a:solidFill>
                <a:latin typeface="Fira Sans Light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"/>
              <a:ext cx="12133601" cy="720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200"/>
                </a:lnSpc>
                <a:spcBef>
                  <a:spcPct val="0"/>
                </a:spcBef>
              </a:pPr>
              <a:r>
                <a:rPr lang="en-US" sz="3500" spc="105">
                  <a:solidFill>
                    <a:srgbClr val="004AAD"/>
                  </a:solidFill>
                  <a:latin typeface="Fira Sans Medium Bold"/>
                </a:rPr>
                <a:t>Webové stránky RSK ÚK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34026"/>
          <a:stretch>
            <a:fillRect/>
          </a:stretch>
        </p:blipFill>
        <p:spPr>
          <a:xfrm flipH="1">
            <a:off x="-1905000" y="7200900"/>
            <a:ext cx="7552590" cy="431228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71061" y="1660697"/>
            <a:ext cx="5449140" cy="4693844"/>
            <a:chOff x="0" y="76200"/>
            <a:chExt cx="7265521" cy="6258458"/>
          </a:xfrm>
        </p:grpSpPr>
        <p:sp>
          <p:nvSpPr>
            <p:cNvPr id="13" name="TextBox 13"/>
            <p:cNvSpPr txBox="1"/>
            <p:nvPr/>
          </p:nvSpPr>
          <p:spPr>
            <a:xfrm>
              <a:off x="0" y="76200"/>
              <a:ext cx="7265521" cy="16176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9170"/>
                </a:lnSpc>
                <a:spcBef>
                  <a:spcPct val="0"/>
                </a:spcBef>
              </a:pPr>
              <a:r>
                <a:rPr lang="en-US" sz="8336">
                  <a:solidFill>
                    <a:srgbClr val="1836B2"/>
                  </a:solidFill>
                  <a:latin typeface="Fira Sans Medium Bold"/>
                </a:rPr>
                <a:t>Kontakt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162575"/>
              <a:ext cx="7265521" cy="41720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01"/>
                </a:lnSpc>
              </a:pPr>
              <a:r>
                <a:rPr lang="en-US" sz="2500" spc="12" dirty="0">
                  <a:solidFill>
                    <a:srgbClr val="000000"/>
                  </a:solidFill>
                  <a:latin typeface="Fira Sans Light Bold"/>
                </a:rPr>
                <a:t>Ing. Jana Nedrdová</a:t>
              </a:r>
            </a:p>
            <a:p>
              <a:pPr>
                <a:lnSpc>
                  <a:spcPts val="2860"/>
                </a:lnSpc>
              </a:pPr>
              <a:r>
                <a:rPr lang="en-US" sz="2043" spc="10" dirty="0" err="1">
                  <a:solidFill>
                    <a:srgbClr val="000000"/>
                  </a:solidFill>
                  <a:latin typeface="Fira Sans Light"/>
                </a:rPr>
                <a:t>Odbor</a:t>
              </a:r>
              <a:r>
                <a:rPr lang="en-US" sz="2043" spc="1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43" spc="10" dirty="0" err="1">
                  <a:solidFill>
                    <a:srgbClr val="000000"/>
                  </a:solidFill>
                  <a:latin typeface="Fira Sans Light"/>
                </a:rPr>
                <a:t>podpory</a:t>
              </a:r>
              <a:r>
                <a:rPr lang="en-US" sz="2043" spc="1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43" spc="10" dirty="0" err="1">
                  <a:solidFill>
                    <a:srgbClr val="000000"/>
                  </a:solidFill>
                  <a:latin typeface="Fira Sans Light"/>
                </a:rPr>
                <a:t>podnikání</a:t>
              </a:r>
              <a:r>
                <a:rPr lang="en-US" sz="2043" spc="10" dirty="0">
                  <a:solidFill>
                    <a:srgbClr val="000000"/>
                  </a:solidFill>
                  <a:latin typeface="Fira Sans Light"/>
                </a:rPr>
                <a:t>, </a:t>
              </a:r>
              <a:r>
                <a:rPr lang="en-US" sz="2043" spc="10" dirty="0" err="1">
                  <a:solidFill>
                    <a:srgbClr val="000000"/>
                  </a:solidFill>
                  <a:latin typeface="Fira Sans Light"/>
                </a:rPr>
                <a:t>inovací</a:t>
              </a:r>
              <a:r>
                <a:rPr lang="en-US" sz="2043" spc="10" dirty="0">
                  <a:solidFill>
                    <a:srgbClr val="000000"/>
                  </a:solidFill>
                  <a:latin typeface="Fira Sans Light"/>
                </a:rPr>
                <a:t> a </a:t>
              </a:r>
              <a:r>
                <a:rPr lang="en-US" sz="2043" spc="10" dirty="0" err="1">
                  <a:solidFill>
                    <a:srgbClr val="000000"/>
                  </a:solidFill>
                  <a:latin typeface="Fira Sans Light"/>
                </a:rPr>
                <a:t>transformace</a:t>
              </a:r>
              <a:endParaRPr lang="en-US" sz="2043" spc="10" dirty="0">
                <a:solidFill>
                  <a:srgbClr val="000000"/>
                </a:solidFill>
                <a:latin typeface="Fira Sans Light"/>
              </a:endParaRPr>
            </a:p>
            <a:p>
              <a:pPr>
                <a:lnSpc>
                  <a:spcPts val="2860"/>
                </a:lnSpc>
              </a:pPr>
              <a:r>
                <a:rPr lang="en-US" sz="2043" spc="10" dirty="0" err="1">
                  <a:solidFill>
                    <a:srgbClr val="000000"/>
                  </a:solidFill>
                  <a:latin typeface="Fira Sans Light"/>
                </a:rPr>
                <a:t>Krajský</a:t>
              </a:r>
              <a:r>
                <a:rPr lang="en-US" sz="2043" spc="1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43" spc="10" dirty="0" err="1">
                  <a:solidFill>
                    <a:srgbClr val="000000"/>
                  </a:solidFill>
                  <a:latin typeface="Fira Sans Light"/>
                </a:rPr>
                <a:t>úřad</a:t>
              </a:r>
              <a:r>
                <a:rPr lang="en-US" sz="2043" spc="1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43" spc="10" dirty="0" err="1">
                  <a:solidFill>
                    <a:srgbClr val="000000"/>
                  </a:solidFill>
                  <a:latin typeface="Fira Sans Light"/>
                </a:rPr>
                <a:t>Ústeckého</a:t>
              </a:r>
              <a:r>
                <a:rPr lang="en-US" sz="2043" spc="10" dirty="0">
                  <a:solidFill>
                    <a:srgbClr val="000000"/>
                  </a:solidFill>
                  <a:latin typeface="Fira Sans Light"/>
                </a:rPr>
                <a:t> </a:t>
              </a:r>
              <a:r>
                <a:rPr lang="en-US" sz="2043" spc="10" dirty="0" err="1">
                  <a:solidFill>
                    <a:srgbClr val="000000"/>
                  </a:solidFill>
                  <a:latin typeface="Fira Sans Light"/>
                </a:rPr>
                <a:t>kraje</a:t>
              </a:r>
              <a:endParaRPr lang="en-US" sz="2043" spc="10" dirty="0">
                <a:solidFill>
                  <a:srgbClr val="000000"/>
                </a:solidFill>
                <a:latin typeface="Fira Sans Light"/>
              </a:endParaRPr>
            </a:p>
            <a:p>
              <a:pPr>
                <a:lnSpc>
                  <a:spcPts val="3452"/>
                </a:lnSpc>
              </a:pPr>
              <a:endParaRPr lang="en-US" sz="2043" spc="10" dirty="0">
                <a:solidFill>
                  <a:srgbClr val="000000"/>
                </a:solidFill>
                <a:latin typeface="Fira Sans Light"/>
              </a:endParaRPr>
            </a:p>
            <a:p>
              <a:pPr>
                <a:lnSpc>
                  <a:spcPts val="2860"/>
                </a:lnSpc>
              </a:pPr>
              <a:endParaRPr lang="en-US" sz="2043" spc="10" dirty="0">
                <a:solidFill>
                  <a:srgbClr val="000000"/>
                </a:solidFill>
                <a:latin typeface="Fira Sans Light"/>
              </a:endParaRPr>
            </a:p>
            <a:p>
              <a:pPr>
                <a:lnSpc>
                  <a:spcPts val="2860"/>
                </a:lnSpc>
              </a:pPr>
              <a:endParaRPr lang="en-US" sz="2043" spc="10" dirty="0">
                <a:solidFill>
                  <a:srgbClr val="000000"/>
                </a:solidFill>
                <a:latin typeface="Fira Sans Light"/>
              </a:endParaRPr>
            </a:p>
            <a:p>
              <a:pPr>
                <a:lnSpc>
                  <a:spcPts val="2860"/>
                </a:lnSpc>
              </a:pPr>
              <a:endParaRPr lang="en-US" sz="2043" spc="10" dirty="0">
                <a:solidFill>
                  <a:srgbClr val="000000"/>
                </a:solidFill>
                <a:latin typeface="Fira Sans Light"/>
              </a:endParaRPr>
            </a:p>
          </p:txBody>
        </p:sp>
      </p:grpSp>
      <p:sp>
        <p:nvSpPr>
          <p:cNvPr id="15" name="AutoShape 15"/>
          <p:cNvSpPr/>
          <p:nvPr/>
        </p:nvSpPr>
        <p:spPr>
          <a:xfrm>
            <a:off x="8810347" y="3678323"/>
            <a:ext cx="7184140" cy="0"/>
          </a:xfrm>
          <a:prstGeom prst="line">
            <a:avLst/>
          </a:prstGeom>
          <a:ln w="28575" cap="rnd">
            <a:solidFill>
              <a:srgbClr val="86C7E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rot="-711">
            <a:off x="8810350" y="6580845"/>
            <a:ext cx="7184137" cy="0"/>
          </a:xfrm>
          <a:prstGeom prst="line">
            <a:avLst/>
          </a:prstGeom>
          <a:ln w="28575" cap="rnd">
            <a:solidFill>
              <a:srgbClr val="86C7E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9308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Obrázek 1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367655" y="627197"/>
            <a:ext cx="9397044" cy="6645971"/>
          </a:xfrm>
          <a:prstGeom prst="rect">
            <a:avLst/>
          </a:prstGeom>
          <a:solidFill>
            <a:srgbClr val="EF4643"/>
          </a:solidFill>
        </p:spPr>
      </p:pic>
      <p:sp>
        <p:nvSpPr>
          <p:cNvPr id="8" name="TextovéPole 16"/>
          <p:cNvSpPr txBox="1"/>
          <p:nvPr/>
        </p:nvSpPr>
        <p:spPr bwMode="auto">
          <a:xfrm>
            <a:off x="585032" y="6617349"/>
            <a:ext cx="2250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cs-CZ" dirty="0">
                <a:solidFill>
                  <a:schemeClr val="tx2"/>
                </a:solidFill>
              </a:rPr>
              <a:t>* při kurzu 26 Kč/euro</a:t>
            </a:r>
            <a:endParaRPr sz="2700" dirty="0"/>
          </a:p>
        </p:txBody>
      </p:sp>
      <p:pic>
        <p:nvPicPr>
          <p:cNvPr id="9" name="Grafický objekt 2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2338" y="7285275"/>
            <a:ext cx="4809258" cy="2480967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7F901AD6-1ABC-45E9-B2CD-167AB5AA4372}"/>
              </a:ext>
            </a:extLst>
          </p:cNvPr>
          <p:cNvSpPr txBox="1"/>
          <p:nvPr/>
        </p:nvSpPr>
        <p:spPr bwMode="auto">
          <a:xfrm>
            <a:off x="611052" y="964802"/>
            <a:ext cx="5400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>
                <a:solidFill>
                  <a:srgbClr val="3E1F65"/>
                </a:solidFill>
              </a:rPr>
              <a:t>Dopady odklonu od uhlí</a:t>
            </a:r>
            <a:endParaRPr lang="cs-CZ" sz="3600" dirty="0">
              <a:solidFill>
                <a:schemeClr val="tx2"/>
              </a:solidFill>
            </a:endParaRPr>
          </a:p>
          <a:p>
            <a:endParaRPr lang="cs-CZ" sz="2700" dirty="0">
              <a:solidFill>
                <a:schemeClr val="tx2"/>
              </a:solidFill>
            </a:endParaRPr>
          </a:p>
          <a:p>
            <a:r>
              <a:rPr lang="cs-CZ" sz="2700" b="1" dirty="0">
                <a:solidFill>
                  <a:schemeClr val="tx2"/>
                </a:solidFill>
              </a:rPr>
              <a:t>Podpora nad rámec ostatních programů a evropských fondů.</a:t>
            </a:r>
            <a:endParaRPr lang="cs-CZ" sz="2700" b="1" dirty="0"/>
          </a:p>
          <a:p>
            <a:endParaRPr lang="cs-CZ" sz="27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9525000" y="7962900"/>
            <a:ext cx="822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Řídící orgán</a:t>
            </a:r>
            <a:r>
              <a:rPr lang="cs-CZ" sz="2400" dirty="0"/>
              <a:t>: </a:t>
            </a:r>
            <a:r>
              <a:rPr lang="cs-CZ" sz="3200" b="1" dirty="0">
                <a:solidFill>
                  <a:srgbClr val="0070C0"/>
                </a:solidFill>
              </a:rPr>
              <a:t>Ministerstvo životního prostředí ČR</a:t>
            </a:r>
          </a:p>
          <a:p>
            <a:r>
              <a:rPr lang="cs-CZ" sz="2400" b="1" dirty="0"/>
              <a:t>Zprostředkující subjekt</a:t>
            </a:r>
            <a:r>
              <a:rPr lang="cs-CZ" sz="2400" dirty="0"/>
              <a:t>: </a:t>
            </a:r>
            <a:r>
              <a:rPr lang="cs-CZ" sz="2800" b="1" dirty="0">
                <a:solidFill>
                  <a:srgbClr val="0070C0"/>
                </a:solidFill>
              </a:rPr>
              <a:t>Státní fond životního prostředí</a:t>
            </a:r>
          </a:p>
        </p:txBody>
      </p:sp>
      <p:pic>
        <p:nvPicPr>
          <p:cNvPr id="10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9255" y="-477649"/>
            <a:ext cx="5090375" cy="509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42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625" y="0"/>
            <a:ext cx="14738750" cy="1028700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9753600" y="8343900"/>
            <a:ext cx="2590800" cy="1143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9753600" y="8039100"/>
            <a:ext cx="20574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6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9255" y="-477649"/>
            <a:ext cx="5090375" cy="509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14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-7648124" y="-1279754"/>
            <a:ext cx="14835077" cy="12846508"/>
            <a:chOff x="0" y="0"/>
            <a:chExt cx="4282440" cy="3708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-5656180" y="-355553"/>
            <a:ext cx="12700552" cy="10998106"/>
            <a:chOff x="0" y="0"/>
            <a:chExt cx="4282440" cy="3708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82440" cy="3708400"/>
            </a:xfrm>
            <a:custGeom>
              <a:avLst/>
              <a:gdLst/>
              <a:ahLst/>
              <a:cxnLst/>
              <a:rect l="l" t="t" r="r" b="b"/>
              <a:pathLst>
                <a:path w="4282440" h="3708400">
                  <a:moveTo>
                    <a:pt x="3211830" y="0"/>
                  </a:moveTo>
                  <a:lnTo>
                    <a:pt x="1070610" y="0"/>
                  </a:lnTo>
                  <a:lnTo>
                    <a:pt x="0" y="1854200"/>
                  </a:lnTo>
                  <a:lnTo>
                    <a:pt x="1070610" y="3708400"/>
                  </a:lnTo>
                  <a:lnTo>
                    <a:pt x="3211830" y="3708400"/>
                  </a:lnTo>
                  <a:lnTo>
                    <a:pt x="4282440" y="1854200"/>
                  </a:lnTo>
                  <a:close/>
                </a:path>
              </a:pathLst>
            </a:custGeom>
            <a:blipFill>
              <a:blip r:embed="rId3"/>
              <a:stretch>
                <a:fillRect l="-14946" r="-1494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044373" y="456053"/>
            <a:ext cx="10848611" cy="1963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2"/>
              </a:lnSpc>
            </a:pPr>
            <a:r>
              <a:rPr lang="en-US" sz="5630" dirty="0" err="1">
                <a:solidFill>
                  <a:srgbClr val="FFFF00"/>
                </a:solidFill>
                <a:latin typeface="Open Sans Extra Bold"/>
              </a:rPr>
              <a:t>Operační</a:t>
            </a:r>
            <a:r>
              <a:rPr lang="en-US" sz="5630" dirty="0">
                <a:solidFill>
                  <a:srgbClr val="FFFF00"/>
                </a:solidFill>
                <a:latin typeface="Open Sans Extra Bold"/>
              </a:rPr>
              <a:t> program </a:t>
            </a:r>
            <a:r>
              <a:rPr lang="en-US" sz="5630" dirty="0" err="1">
                <a:solidFill>
                  <a:srgbClr val="FFFF00"/>
                </a:solidFill>
                <a:latin typeface="Open Sans Extra Bold"/>
              </a:rPr>
              <a:t>Spravedlivá</a:t>
            </a:r>
            <a:r>
              <a:rPr lang="en-US" sz="5630" dirty="0">
                <a:solidFill>
                  <a:srgbClr val="FFFF00"/>
                </a:solidFill>
                <a:latin typeface="Open Sans Extra Bold"/>
              </a:rPr>
              <a:t> </a:t>
            </a:r>
            <a:r>
              <a:rPr lang="en-US" sz="5630" dirty="0" err="1">
                <a:solidFill>
                  <a:srgbClr val="FFFF00"/>
                </a:solidFill>
                <a:latin typeface="Open Sans Extra Bold"/>
              </a:rPr>
              <a:t>transformace</a:t>
            </a:r>
            <a:endParaRPr lang="en-US" sz="5630" dirty="0">
              <a:solidFill>
                <a:srgbClr val="FFFF00"/>
              </a:solidFill>
              <a:latin typeface="Open Sans Extra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044373" y="2925206"/>
            <a:ext cx="797193" cy="57696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957474" y="2722518"/>
            <a:ext cx="9022407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0000"/>
                </a:solidFill>
                <a:latin typeface="Open Sans"/>
              </a:rPr>
              <a:t>15,</a:t>
            </a:r>
            <a:r>
              <a:rPr lang="cs-CZ" sz="5199" dirty="0">
                <a:solidFill>
                  <a:srgbClr val="FF0000"/>
                </a:solidFill>
                <a:latin typeface="Open Sans"/>
              </a:rPr>
              <a:t>2</a:t>
            </a:r>
            <a:r>
              <a:rPr lang="en-US" sz="5199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"/>
              </a:rPr>
              <a:t>mld</a:t>
            </a:r>
            <a:r>
              <a:rPr lang="en-US" sz="5199" dirty="0">
                <a:solidFill>
                  <a:srgbClr val="FF0000"/>
                </a:solidFill>
                <a:latin typeface="Open Sans"/>
              </a:rPr>
              <a:t>. </a:t>
            </a:r>
            <a:r>
              <a:rPr lang="en-US" sz="5199" dirty="0" err="1">
                <a:solidFill>
                  <a:srgbClr val="FF0000"/>
                </a:solidFill>
                <a:latin typeface="Open Sans"/>
              </a:rPr>
              <a:t>Kč</a:t>
            </a:r>
            <a:r>
              <a:rPr lang="en-US" sz="5199" dirty="0">
                <a:solidFill>
                  <a:srgbClr val="FF0000"/>
                </a:solidFill>
                <a:latin typeface="Open Sans"/>
              </a:rPr>
              <a:t>  pro </a:t>
            </a:r>
            <a:r>
              <a:rPr lang="en-US" sz="5199" dirty="0" err="1">
                <a:solidFill>
                  <a:srgbClr val="FF0000"/>
                </a:solidFill>
                <a:latin typeface="Open Sans"/>
              </a:rPr>
              <a:t>Ústecký</a:t>
            </a:r>
            <a:r>
              <a:rPr lang="en-US" sz="5199" dirty="0">
                <a:solidFill>
                  <a:srgbClr val="FF0000"/>
                </a:solidFill>
                <a:latin typeface="Open Sans"/>
              </a:rPr>
              <a:t> </a:t>
            </a:r>
            <a:r>
              <a:rPr lang="en-US" sz="5199" dirty="0" err="1">
                <a:solidFill>
                  <a:srgbClr val="FF0000"/>
                </a:solidFill>
                <a:latin typeface="Open Sans"/>
              </a:rPr>
              <a:t>kraj</a:t>
            </a:r>
            <a:endParaRPr lang="en-US" sz="5199" dirty="0">
              <a:solidFill>
                <a:srgbClr val="FF0000"/>
              </a:solidFill>
              <a:latin typeface="Open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957474" y="4374158"/>
            <a:ext cx="6385620" cy="5347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71553" lvl="1" indent="-485777">
              <a:lnSpc>
                <a:spcPts val="6300"/>
              </a:lnSpc>
              <a:buFont typeface="Arial"/>
              <a:buChar char="•"/>
            </a:pPr>
            <a:r>
              <a:rPr lang="en-US" sz="4500" dirty="0" err="1">
                <a:solidFill>
                  <a:schemeClr val="bg1"/>
                </a:solidFill>
                <a:latin typeface="Open Sans Bold"/>
              </a:rPr>
              <a:t>Podnikání</a:t>
            </a:r>
            <a:r>
              <a:rPr lang="en-US" sz="4500" dirty="0">
                <a:solidFill>
                  <a:schemeClr val="bg1"/>
                </a:solidFill>
                <a:latin typeface="Open Sans Bold"/>
              </a:rPr>
              <a:t> </a:t>
            </a:r>
          </a:p>
          <a:p>
            <a:pPr marL="885195" lvl="1" indent="-442598">
              <a:lnSpc>
                <a:spcPts val="5740"/>
              </a:lnSpc>
              <a:buFont typeface="Arial"/>
              <a:buChar char="•"/>
            </a:pPr>
            <a:r>
              <a:rPr lang="en-US" sz="4100" dirty="0" err="1">
                <a:solidFill>
                  <a:srgbClr val="FFFFFF"/>
                </a:solidFill>
                <a:latin typeface="Open Sans"/>
              </a:rPr>
              <a:t>Věda</a:t>
            </a:r>
            <a:r>
              <a:rPr lang="en-US" sz="4100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4100" dirty="0" err="1">
                <a:solidFill>
                  <a:srgbClr val="FFFFFF"/>
                </a:solidFill>
                <a:latin typeface="Open Sans"/>
              </a:rPr>
              <a:t>výzkum</a:t>
            </a:r>
            <a:r>
              <a:rPr lang="en-US" sz="4100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4100" dirty="0" err="1">
                <a:solidFill>
                  <a:srgbClr val="FFFFFF"/>
                </a:solidFill>
                <a:latin typeface="Open Sans"/>
              </a:rPr>
              <a:t>inovace</a:t>
            </a:r>
            <a:endParaRPr lang="en-US" sz="4100" dirty="0">
              <a:solidFill>
                <a:srgbClr val="FFFFFF"/>
              </a:solidFill>
              <a:latin typeface="Open Sans"/>
            </a:endParaRPr>
          </a:p>
          <a:p>
            <a:pPr marL="885195" lvl="1" indent="-442598">
              <a:lnSpc>
                <a:spcPts val="5740"/>
              </a:lnSpc>
              <a:buFont typeface="Arial"/>
              <a:buChar char="•"/>
            </a:pPr>
            <a:r>
              <a:rPr lang="en-US" sz="4100" dirty="0">
                <a:solidFill>
                  <a:srgbClr val="FFFFFF"/>
                </a:solidFill>
                <a:latin typeface="Open Sans"/>
              </a:rPr>
              <a:t>Nová </a:t>
            </a:r>
            <a:r>
              <a:rPr lang="en-US" sz="4100" dirty="0" err="1">
                <a:solidFill>
                  <a:srgbClr val="FFFFFF"/>
                </a:solidFill>
                <a:latin typeface="Open Sans"/>
              </a:rPr>
              <a:t>energie</a:t>
            </a:r>
            <a:endParaRPr lang="en-US" sz="4100" dirty="0">
              <a:solidFill>
                <a:srgbClr val="FFFFFF"/>
              </a:solidFill>
              <a:latin typeface="Open Sans"/>
            </a:endParaRPr>
          </a:p>
          <a:p>
            <a:pPr marL="971553" lvl="1" indent="-485777">
              <a:lnSpc>
                <a:spcPts val="6300"/>
              </a:lnSpc>
              <a:buFont typeface="Arial"/>
              <a:buChar char="•"/>
            </a:pPr>
            <a:r>
              <a:rPr lang="en-US" sz="4100" dirty="0" err="1">
                <a:solidFill>
                  <a:srgbClr val="FFFFFF"/>
                </a:solidFill>
                <a:latin typeface="Open Sans"/>
              </a:rPr>
              <a:t>Digitální</a:t>
            </a:r>
            <a:r>
              <a:rPr lang="en-US" sz="41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"/>
              </a:rPr>
              <a:t>inovace</a:t>
            </a:r>
            <a:endParaRPr lang="en-US" sz="4100" dirty="0">
              <a:solidFill>
                <a:srgbClr val="FFFFFF"/>
              </a:solidFill>
              <a:latin typeface="Open Sans"/>
            </a:endParaRPr>
          </a:p>
          <a:p>
            <a:pPr marL="885195" lvl="1" indent="-442598">
              <a:lnSpc>
                <a:spcPts val="5740"/>
              </a:lnSpc>
              <a:buFont typeface="Arial"/>
              <a:buChar char="•"/>
            </a:pPr>
            <a:r>
              <a:rPr lang="en-US" sz="4100" dirty="0" err="1">
                <a:solidFill>
                  <a:srgbClr val="FFFFFF"/>
                </a:solidFill>
                <a:latin typeface="Open Sans"/>
              </a:rPr>
              <a:t>Obnova</a:t>
            </a:r>
            <a:r>
              <a:rPr lang="en-US" sz="41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"/>
              </a:rPr>
              <a:t>území</a:t>
            </a:r>
            <a:endParaRPr lang="en-US" sz="4100" dirty="0">
              <a:solidFill>
                <a:srgbClr val="FFFFFF"/>
              </a:solidFill>
              <a:latin typeface="Open Sans"/>
            </a:endParaRPr>
          </a:p>
          <a:p>
            <a:pPr marL="885195" lvl="1" indent="-442598">
              <a:lnSpc>
                <a:spcPts val="5740"/>
              </a:lnSpc>
              <a:buFont typeface="Arial"/>
              <a:buChar char="•"/>
            </a:pPr>
            <a:r>
              <a:rPr lang="en-US" sz="4100" dirty="0" err="1">
                <a:solidFill>
                  <a:srgbClr val="FFFFFF"/>
                </a:solidFill>
                <a:latin typeface="Open Sans"/>
              </a:rPr>
              <a:t>Oběhové</a:t>
            </a:r>
            <a:r>
              <a:rPr lang="en-US" sz="41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100" dirty="0" err="1">
                <a:solidFill>
                  <a:srgbClr val="FFFFFF"/>
                </a:solidFill>
                <a:latin typeface="Open Sans"/>
              </a:rPr>
              <a:t>hospodářství</a:t>
            </a:r>
            <a:endParaRPr lang="en-US" sz="4100" dirty="0">
              <a:solidFill>
                <a:srgbClr val="FFFFFF"/>
              </a:solidFill>
              <a:latin typeface="Open Sans"/>
            </a:endParaRPr>
          </a:p>
          <a:p>
            <a:pPr marL="971553" lvl="1" indent="-485777">
              <a:lnSpc>
                <a:spcPts val="6300"/>
              </a:lnSpc>
              <a:buFont typeface="Arial"/>
              <a:buChar char="•"/>
            </a:pPr>
            <a:r>
              <a:rPr lang="en-US" sz="4500" dirty="0" err="1">
                <a:solidFill>
                  <a:schemeClr val="bg1"/>
                </a:solidFill>
                <a:latin typeface="Open Sans Bold"/>
              </a:rPr>
              <a:t>Lidé</a:t>
            </a:r>
            <a:r>
              <a:rPr lang="en-US" sz="4500" dirty="0">
                <a:solidFill>
                  <a:schemeClr val="bg1"/>
                </a:solidFill>
                <a:latin typeface="Open Sans Bold"/>
              </a:rPr>
              <a:t> a </a:t>
            </a:r>
            <a:r>
              <a:rPr lang="en-US" sz="4500" dirty="0" err="1">
                <a:solidFill>
                  <a:schemeClr val="bg1"/>
                </a:solidFill>
                <a:latin typeface="Open Sans Bold"/>
              </a:rPr>
              <a:t>dovednosti</a:t>
            </a:r>
            <a:endParaRPr lang="en-US" sz="4500" dirty="0">
              <a:solidFill>
                <a:schemeClr val="bg1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1480922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-1537614" y="1494751"/>
            <a:ext cx="10287000" cy="7211773"/>
          </a:xfrm>
          <a:prstGeom prst="rect">
            <a:avLst/>
          </a:prstGeom>
          <a:solidFill>
            <a:srgbClr val="004AAD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0000"/>
          </a:blip>
          <a:srcRect t="59360" r="68774" b="12944"/>
          <a:stretch>
            <a:fillRect/>
          </a:stretch>
        </p:blipFill>
        <p:spPr>
          <a:xfrm>
            <a:off x="-623741" y="-144018"/>
            <a:ext cx="7835514" cy="1043101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-2700000">
            <a:off x="18518683" y="8749507"/>
            <a:ext cx="43907" cy="3580261"/>
          </a:xfrm>
          <a:prstGeom prst="rect">
            <a:avLst/>
          </a:prstGeom>
          <a:solidFill>
            <a:srgbClr val="F8FBFD"/>
          </a:solidFill>
        </p:spPr>
      </p:sp>
      <p:sp>
        <p:nvSpPr>
          <p:cNvPr id="6" name="TextBox 6"/>
          <p:cNvSpPr txBox="1"/>
          <p:nvPr/>
        </p:nvSpPr>
        <p:spPr>
          <a:xfrm>
            <a:off x="268275" y="4363862"/>
            <a:ext cx="6654292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964"/>
              </a:lnSpc>
            </a:pPr>
            <a:endParaRPr lang="cs-CZ" sz="6000" spc="-66" dirty="0">
              <a:solidFill>
                <a:srgbClr val="F8FBFD"/>
              </a:solidFill>
              <a:latin typeface="+mj-lt"/>
              <a:cs typeface="Montserrat Extra-Light Bold" panose="020B0604020202020204" charset="0"/>
            </a:endParaRPr>
          </a:p>
          <a:p>
            <a:pPr>
              <a:lnSpc>
                <a:spcPts val="7964"/>
              </a:lnSpc>
            </a:pPr>
            <a:endParaRPr lang="cs-CZ" sz="6000" spc="-66" dirty="0">
              <a:solidFill>
                <a:srgbClr val="F8FBFD"/>
              </a:solidFill>
              <a:latin typeface="+mj-lt"/>
              <a:cs typeface="Montserrat Extra-Light Bold" panose="020B060402020202020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8686400" y="712221"/>
            <a:ext cx="8613610" cy="3630713"/>
            <a:chOff x="0" y="-47625"/>
            <a:chExt cx="11484813" cy="4908085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11430533" cy="58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 lang="en-US" sz="2600" b="1" spc="182" dirty="0">
                <a:solidFill>
                  <a:srgbClr val="004AAD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8093" y="1903550"/>
              <a:ext cx="11430533" cy="5867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32"/>
                </a:lnSpc>
              </a:pPr>
              <a:endParaRPr lang="en-US" sz="2594" b="1" spc="181" dirty="0">
                <a:solidFill>
                  <a:srgbClr val="004AAD"/>
                </a:solidFill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8093" y="3753486"/>
              <a:ext cx="11430533" cy="58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0"/>
                </a:lnSpc>
              </a:pPr>
              <a:endParaRPr lang="en-US" sz="2600" b="1" spc="182" dirty="0">
                <a:solidFill>
                  <a:srgbClr val="004AAD"/>
                </a:solidFill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8093" y="2572456"/>
              <a:ext cx="11430533" cy="498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5"/>
                </a:lnSpc>
              </a:pPr>
              <a:endParaRPr lang="en-US" sz="2083" spc="20" dirty="0">
                <a:solidFill>
                  <a:srgbClr val="004AAD"/>
                </a:solidFill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54280" y="4362055"/>
              <a:ext cx="11430533" cy="4984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5"/>
                </a:lnSpc>
              </a:pPr>
              <a:endParaRPr lang="en-US" sz="2083" spc="20" dirty="0">
                <a:solidFill>
                  <a:srgbClr val="004AAD"/>
                </a:solidFill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203501" y="2019300"/>
            <a:ext cx="9055798" cy="6758260"/>
            <a:chOff x="-625770" y="-2667604"/>
            <a:chExt cx="12074398" cy="9011014"/>
          </a:xfrm>
        </p:grpSpPr>
        <p:sp>
          <p:nvSpPr>
            <p:cNvPr id="15" name="TextBox 15"/>
            <p:cNvSpPr txBox="1"/>
            <p:nvPr/>
          </p:nvSpPr>
          <p:spPr>
            <a:xfrm>
              <a:off x="18094" y="76143"/>
              <a:ext cx="11430534" cy="5789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640"/>
                </a:lnSpc>
              </a:pPr>
              <a:endParaRPr lang="en-US" sz="2600" b="1" spc="182" dirty="0">
                <a:solidFill>
                  <a:srgbClr val="004AAD"/>
                </a:solidFill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-625770" y="2083868"/>
              <a:ext cx="12039601" cy="5626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3632"/>
                </a:lnSpc>
              </a:pPr>
              <a:endParaRPr lang="en-US" sz="2594" b="1" spc="181" dirty="0">
                <a:solidFill>
                  <a:srgbClr val="004AAD"/>
                </a:solidFill>
                <a:latin typeface="Montserrat Extra-Light Bold" panose="020B0604020202020204" charset="0"/>
                <a:cs typeface="Montserrat Extra-Light Bold" panose="020B0604020202020204" charset="0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-1" y="710062"/>
              <a:ext cx="11430534" cy="4915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125"/>
                </a:lnSpc>
              </a:pPr>
              <a:endParaRPr lang="en-US" sz="2083" spc="20" dirty="0">
                <a:solidFill>
                  <a:srgbClr val="004AAD"/>
                </a:solidFill>
              </a:endParaRP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-331329" y="-2667604"/>
              <a:ext cx="11725674" cy="90110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42900" indent="-342900">
                <a:lnSpc>
                  <a:spcPts val="3125"/>
                </a:lnSpc>
                <a:buFont typeface="Wingdings" panose="05000000000000000000" pitchFamily="2" charset="2"/>
                <a:buChar char="§"/>
              </a:pPr>
              <a:r>
                <a:rPr lang="cs-CZ" sz="2800" b="1" spc="20" dirty="0">
                  <a:solidFill>
                    <a:srgbClr val="004AAD"/>
                  </a:solidFill>
                </a:rPr>
                <a:t>Podpora bude poskytována prostřednictvím kraje v roli administrátora zastřešujícího projektu. </a:t>
              </a:r>
            </a:p>
            <a:p>
              <a:pPr marL="342900" indent="-342900">
                <a:lnSpc>
                  <a:spcPts val="3125"/>
                </a:lnSpc>
                <a:buFont typeface="Wingdings" panose="05000000000000000000" pitchFamily="2" charset="2"/>
                <a:buChar char="§"/>
              </a:pPr>
              <a:endParaRPr lang="cs-CZ" sz="2800" b="1" spc="20" dirty="0">
                <a:solidFill>
                  <a:srgbClr val="004AAD"/>
                </a:solidFill>
              </a:endParaRPr>
            </a:p>
            <a:p>
              <a:pPr marL="342900" indent="-342900">
                <a:lnSpc>
                  <a:spcPts val="3125"/>
                </a:lnSpc>
                <a:buFont typeface="Wingdings" panose="05000000000000000000" pitchFamily="2" charset="2"/>
                <a:buChar char="§"/>
              </a:pPr>
              <a:r>
                <a:rPr lang="cs-CZ" sz="2800" b="1" spc="20" dirty="0">
                  <a:solidFill>
                    <a:srgbClr val="004AAD"/>
                  </a:solidFill>
                </a:rPr>
                <a:t>Kraj vyhlásí pro vybranou oblast DOTAČNÍ  PROGRAM </a:t>
              </a:r>
            </a:p>
            <a:p>
              <a:pPr>
                <a:lnSpc>
                  <a:spcPts val="3125"/>
                </a:lnSpc>
              </a:pPr>
              <a:endParaRPr lang="cs-CZ" sz="2800" b="1" spc="20" dirty="0">
                <a:solidFill>
                  <a:srgbClr val="004AAD"/>
                </a:solidFill>
              </a:endParaRPr>
            </a:p>
            <a:p>
              <a:pPr marL="342900" indent="-342900">
                <a:lnSpc>
                  <a:spcPts val="3125"/>
                </a:lnSpc>
                <a:buFont typeface="Wingdings" panose="05000000000000000000" pitchFamily="2" charset="2"/>
                <a:buChar char="§"/>
              </a:pPr>
              <a:r>
                <a:rPr lang="cs-CZ" sz="2800" b="1" spc="20" dirty="0">
                  <a:solidFill>
                    <a:srgbClr val="004AAD"/>
                  </a:solidFill>
                </a:rPr>
                <a:t>Bude se jednat o menší projekty     min. 50 tis. Kč</a:t>
              </a:r>
            </a:p>
            <a:p>
              <a:pPr>
                <a:lnSpc>
                  <a:spcPts val="3125"/>
                </a:lnSpc>
              </a:pPr>
              <a:r>
                <a:rPr lang="cs-CZ" sz="2800" b="1" spc="20" dirty="0">
                  <a:solidFill>
                    <a:srgbClr val="004AAD"/>
                  </a:solidFill>
                </a:rPr>
                <a:t>                                                                   max.  do 5 mil. Kč                           </a:t>
              </a:r>
            </a:p>
            <a:p>
              <a:pPr>
                <a:lnSpc>
                  <a:spcPts val="3125"/>
                </a:lnSpc>
              </a:pPr>
              <a:r>
                <a:rPr lang="cs-CZ" sz="2800" b="1" spc="20" dirty="0">
                  <a:solidFill>
                    <a:srgbClr val="004AAD"/>
                  </a:solidFill>
                </a:rPr>
                <a:t>                                                                   způsobilých výdajů 						 projektu</a:t>
              </a:r>
            </a:p>
            <a:p>
              <a:pPr marL="342900" indent="-342900">
                <a:lnSpc>
                  <a:spcPts val="3125"/>
                </a:lnSpc>
                <a:buFont typeface="Wingdings" panose="05000000000000000000" pitchFamily="2" charset="2"/>
                <a:buChar char="§"/>
              </a:pPr>
              <a:endParaRPr lang="cs-CZ" sz="2800" b="1" spc="20" dirty="0">
                <a:solidFill>
                  <a:srgbClr val="004AAD"/>
                </a:solidFill>
              </a:endParaRPr>
            </a:p>
            <a:p>
              <a:pPr marL="342900" indent="-342900">
                <a:lnSpc>
                  <a:spcPts val="3125"/>
                </a:lnSpc>
                <a:buFont typeface="Wingdings" panose="05000000000000000000" pitchFamily="2" charset="2"/>
                <a:buChar char="§"/>
              </a:pPr>
              <a:r>
                <a:rPr lang="cs-CZ" sz="2800" b="1" spc="20" dirty="0">
                  <a:solidFill>
                    <a:srgbClr val="004AAD"/>
                  </a:solidFill>
                </a:rPr>
                <a:t>flexibilní z pohledu jednoduché administrace žádosti a vykazování </a:t>
              </a:r>
            </a:p>
            <a:p>
              <a:pPr>
                <a:lnSpc>
                  <a:spcPts val="3125"/>
                </a:lnSpc>
              </a:pPr>
              <a:endParaRPr lang="cs-CZ" sz="2800" b="1" spc="20" dirty="0">
                <a:solidFill>
                  <a:srgbClr val="004AAD"/>
                </a:solidFill>
              </a:endParaRPr>
            </a:p>
            <a:p>
              <a:pPr marL="342900" indent="-342900">
                <a:lnSpc>
                  <a:spcPts val="3125"/>
                </a:lnSpc>
                <a:buFont typeface="Wingdings" panose="05000000000000000000" pitchFamily="2" charset="2"/>
                <a:buChar char="§"/>
              </a:pPr>
              <a:r>
                <a:rPr lang="cs-CZ" sz="2800" b="1" spc="20" dirty="0">
                  <a:solidFill>
                    <a:srgbClr val="004AAD"/>
                  </a:solidFill>
                </a:rPr>
                <a:t> podpora přípravy projektů           zvýšení absorpční kapacity pro čerpání z </a:t>
              </a:r>
              <a:r>
                <a:rPr lang="cs-CZ" sz="2800" b="1" spc="20" dirty="0" err="1">
                  <a:solidFill>
                    <a:srgbClr val="004AAD"/>
                  </a:solidFill>
                </a:rPr>
                <a:t>ESIF</a:t>
              </a:r>
              <a:r>
                <a:rPr lang="cs-CZ" sz="2800" b="1" spc="20" dirty="0">
                  <a:solidFill>
                    <a:srgbClr val="004AAD"/>
                  </a:solidFill>
                </a:rPr>
                <a:t> a </a:t>
              </a:r>
              <a:r>
                <a:rPr lang="cs-CZ" sz="2800" b="1" spc="20" dirty="0" err="1">
                  <a:solidFill>
                    <a:srgbClr val="004AAD"/>
                  </a:solidFill>
                </a:rPr>
                <a:t>nár</a:t>
              </a:r>
              <a:r>
                <a:rPr lang="cs-CZ" sz="2800" b="1" spc="20" dirty="0">
                  <a:solidFill>
                    <a:srgbClr val="004AAD"/>
                  </a:solidFill>
                </a:rPr>
                <a:t>. programů  </a:t>
              </a:r>
            </a:p>
            <a:p>
              <a:pPr>
                <a:lnSpc>
                  <a:spcPts val="3125"/>
                </a:lnSpc>
              </a:pPr>
              <a:endParaRPr lang="cs-CZ" sz="2083" spc="20" dirty="0">
                <a:solidFill>
                  <a:srgbClr val="004AAD"/>
                </a:solidFill>
              </a:endParaRPr>
            </a:p>
            <a:p>
              <a:pPr marL="342900" indent="-342900">
                <a:lnSpc>
                  <a:spcPts val="3125"/>
                </a:lnSpc>
                <a:buFont typeface="Wingdings" panose="05000000000000000000" pitchFamily="2" charset="2"/>
                <a:buChar char="§"/>
              </a:pPr>
              <a:endParaRPr lang="cs-CZ" sz="2083" spc="20" dirty="0">
                <a:solidFill>
                  <a:srgbClr val="004AAD"/>
                </a:solidFill>
              </a:endParaRPr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381000" y="2736218"/>
            <a:ext cx="55991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0" b="1" spc="-66" dirty="0">
                <a:solidFill>
                  <a:srgbClr val="F8FBFD"/>
                </a:solidFill>
                <a:latin typeface="+mj-lt"/>
                <a:cs typeface="Montserrat Extra-Light Bold" panose="020B0604020202020204" charset="0"/>
              </a:rPr>
              <a:t>Zastřešující projekty </a:t>
            </a:r>
          </a:p>
        </p:txBody>
      </p:sp>
      <p:pic>
        <p:nvPicPr>
          <p:cNvPr id="22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4026"/>
          <a:stretch>
            <a:fillRect/>
          </a:stretch>
        </p:blipFill>
        <p:spPr>
          <a:xfrm>
            <a:off x="16858004" y="265912"/>
            <a:ext cx="1060736" cy="605645"/>
          </a:xfrm>
          <a:prstGeom prst="rect">
            <a:avLst/>
          </a:prstGeom>
        </p:spPr>
      </p:pic>
      <p:sp>
        <p:nvSpPr>
          <p:cNvPr id="11" name="Šipka doprava 10"/>
          <p:cNvSpPr/>
          <p:nvPr/>
        </p:nvSpPr>
        <p:spPr>
          <a:xfrm>
            <a:off x="13046217" y="7293220"/>
            <a:ext cx="3810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3501" y="279458"/>
            <a:ext cx="3924848" cy="74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669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27835" y="1918945"/>
            <a:ext cx="7000610" cy="1345357"/>
            <a:chOff x="0" y="0"/>
            <a:chExt cx="5420212" cy="10416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327835" y="3664714"/>
            <a:ext cx="7000610" cy="1345357"/>
            <a:chOff x="0" y="0"/>
            <a:chExt cx="5420212" cy="10416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327835" y="5410483"/>
            <a:ext cx="7000610" cy="1345357"/>
            <a:chOff x="0" y="0"/>
            <a:chExt cx="5420212" cy="10416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086" y="0"/>
            <a:ext cx="7253751" cy="1034410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alphaModFix amt="70000"/>
          </a:blip>
          <a:srcRect/>
          <a:stretch>
            <a:fillRect/>
          </a:stretch>
        </p:blipFill>
        <p:spPr>
          <a:xfrm>
            <a:off x="0" y="-57107"/>
            <a:ext cx="8330905" cy="1034410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795179" y="2281108"/>
            <a:ext cx="597614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4680"/>
              </a:lnSpc>
              <a:buFont typeface="Arial"/>
              <a:buChar char="•"/>
            </a:pP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Podpora</a:t>
            </a:r>
            <a:r>
              <a:rPr lang="en-US" sz="3600" spc="18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podnikání</a:t>
            </a:r>
            <a:r>
              <a:rPr lang="en-US" sz="3600" spc="18" dirty="0">
                <a:solidFill>
                  <a:srgbClr val="FFFFFF"/>
                </a:solidFill>
                <a:latin typeface="Fira Sans Light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95179" y="4026877"/>
            <a:ext cx="597614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4680"/>
              </a:lnSpc>
              <a:buFont typeface="Arial"/>
              <a:buChar char="•"/>
            </a:pPr>
            <a:r>
              <a:rPr lang="en-US" sz="3600" spc="18">
                <a:solidFill>
                  <a:srgbClr val="FFFFFF"/>
                </a:solidFill>
                <a:latin typeface="Fira Sans Light"/>
              </a:rPr>
              <a:t>Příprava projektů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795179" y="5772646"/>
            <a:ext cx="5976140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4680"/>
              </a:lnSpc>
              <a:buFont typeface="Arial"/>
              <a:buChar char="•"/>
            </a:pPr>
            <a:r>
              <a:rPr lang="en-US" sz="3600" spc="18">
                <a:solidFill>
                  <a:srgbClr val="FFFFFF"/>
                </a:solidFill>
                <a:latin typeface="Fira Sans Light"/>
              </a:rPr>
              <a:t>Kreativní vouchery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80652" y="690220"/>
            <a:ext cx="6687186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spc="40" dirty="0" err="1">
                <a:solidFill>
                  <a:srgbClr val="FFFFFF"/>
                </a:solidFill>
                <a:latin typeface="Fira Sans Medium"/>
              </a:rPr>
              <a:t>Zastřešující</a:t>
            </a:r>
            <a:r>
              <a:rPr lang="en-US" sz="8000" spc="40" dirty="0">
                <a:solidFill>
                  <a:srgbClr val="FFFFFF"/>
                </a:solidFill>
                <a:latin typeface="Fira Sans Medium"/>
              </a:rPr>
              <a:t> </a:t>
            </a:r>
            <a:r>
              <a:rPr lang="en-US" sz="8000" spc="40" dirty="0" err="1">
                <a:solidFill>
                  <a:srgbClr val="FFFFFF"/>
                </a:solidFill>
                <a:latin typeface="Fira Sans Medium"/>
              </a:rPr>
              <a:t>projekty</a:t>
            </a:r>
            <a:endParaRPr lang="en-US" sz="8000" spc="40" dirty="0">
              <a:solidFill>
                <a:srgbClr val="FFFFFF"/>
              </a:solidFill>
              <a:latin typeface="Fira Sans Medium"/>
            </a:endParaRP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4026"/>
          <a:stretch>
            <a:fillRect/>
          </a:stretch>
        </p:blipFill>
        <p:spPr>
          <a:xfrm>
            <a:off x="16328445" y="396922"/>
            <a:ext cx="1060736" cy="605645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49" y="3885472"/>
            <a:ext cx="1327536" cy="84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0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282944" y="1152199"/>
            <a:ext cx="7000610" cy="1345357"/>
            <a:chOff x="0" y="0"/>
            <a:chExt cx="5420212" cy="10416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260115" y="4801989"/>
            <a:ext cx="7093729" cy="5294511"/>
            <a:chOff x="0" y="0"/>
            <a:chExt cx="5420212" cy="46765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20212" cy="4676564"/>
            </a:xfrm>
            <a:custGeom>
              <a:avLst/>
              <a:gdLst/>
              <a:ahLst/>
              <a:cxnLst/>
              <a:rect l="l" t="t" r="r" b="b"/>
              <a:pathLst>
                <a:path w="5420212" h="4676564">
                  <a:moveTo>
                    <a:pt x="5295752" y="4676564"/>
                  </a:moveTo>
                  <a:lnTo>
                    <a:pt x="124460" y="4676564"/>
                  </a:lnTo>
                  <a:cubicBezTo>
                    <a:pt x="55880" y="4676564"/>
                    <a:pt x="0" y="4620684"/>
                    <a:pt x="0" y="45521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4552104"/>
                  </a:lnTo>
                  <a:cubicBezTo>
                    <a:pt x="5420212" y="4620684"/>
                    <a:pt x="5364332" y="4676564"/>
                    <a:pt x="5295752" y="4676564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086" y="0"/>
            <a:ext cx="7253751" cy="103441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70000"/>
          </a:blip>
          <a:srcRect l="23321" r="23321"/>
          <a:stretch>
            <a:fillRect/>
          </a:stretch>
        </p:blipFill>
        <p:spPr>
          <a:xfrm>
            <a:off x="0" y="-57107"/>
            <a:ext cx="8330905" cy="1034410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795179" y="1518460"/>
            <a:ext cx="5976140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4680"/>
              </a:lnSpc>
              <a:buFont typeface="Arial"/>
              <a:buChar char="•"/>
            </a:pPr>
            <a:r>
              <a:rPr lang="cs-CZ" sz="3600" spc="18" dirty="0">
                <a:solidFill>
                  <a:srgbClr val="FFFFFF"/>
                </a:solidFill>
                <a:latin typeface="Fira Sans Light"/>
              </a:rPr>
              <a:t>malé a střední podniky</a:t>
            </a:r>
            <a:endParaRPr lang="en-US" sz="3600" spc="18" dirty="0">
              <a:solidFill>
                <a:srgbClr val="FFFFFF"/>
              </a:solidFill>
              <a:latin typeface="Fira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0652" y="690220"/>
            <a:ext cx="6687186" cy="488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">
                <a:solidFill>
                  <a:srgbClr val="FFFFFF"/>
                </a:solidFill>
                <a:latin typeface="Fira Sans Medium"/>
              </a:rPr>
              <a:t>Podpora podnikání </a:t>
            </a:r>
          </a:p>
          <a:p>
            <a:pPr algn="ctr">
              <a:lnSpc>
                <a:spcPts val="9600"/>
              </a:lnSpc>
            </a:pPr>
            <a:endParaRPr lang="en-US" sz="8000" spc="40">
              <a:solidFill>
                <a:srgbClr val="FFFFFF"/>
              </a:solidFill>
              <a:latin typeface="Fira Sans Medium"/>
            </a:endParaRPr>
          </a:p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spc="40">
                <a:solidFill>
                  <a:srgbClr val="FFFFFF"/>
                </a:solidFill>
                <a:latin typeface="Fira Sans Medium"/>
              </a:rPr>
              <a:t>300 mil. Kč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4026"/>
          <a:stretch>
            <a:fillRect/>
          </a:stretch>
        </p:blipFill>
        <p:spPr>
          <a:xfrm>
            <a:off x="16328445" y="396922"/>
            <a:ext cx="1060736" cy="60564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719175" y="4577069"/>
            <a:ext cx="6282826" cy="58477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818"/>
              </a:lnSpc>
              <a:spcBef>
                <a:spcPct val="0"/>
              </a:spcBef>
            </a:pPr>
            <a:endParaRPr lang="en-US" sz="2727" u="none" spc="13" dirty="0">
              <a:solidFill>
                <a:srgbClr val="FFFFFF"/>
              </a:solidFill>
              <a:latin typeface="Fira Sans Light"/>
            </a:endParaRPr>
          </a:p>
          <a:p>
            <a:pPr marL="0" lvl="0" indent="0">
              <a:lnSpc>
                <a:spcPts val="3818"/>
              </a:lnSpc>
              <a:spcBef>
                <a:spcPct val="0"/>
              </a:spcBef>
            </a:pPr>
            <a:r>
              <a:rPr lang="cs-CZ" sz="2727" b="1" u="sng" spc="13" dirty="0">
                <a:solidFill>
                  <a:srgbClr val="FFFFFF"/>
                </a:solidFill>
                <a:latin typeface="Fira Sans Light"/>
              </a:rPr>
              <a:t>Voucher pro rozvoj podnikání</a:t>
            </a:r>
          </a:p>
          <a:p>
            <a:pPr marL="457200" lvl="0" indent="-457200">
              <a:lnSpc>
                <a:spcPts val="3818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sz="2727" spc="13" dirty="0">
                <a:solidFill>
                  <a:srgbClr val="FFFFFF"/>
                </a:solidFill>
                <a:latin typeface="Fira Sans Light"/>
              </a:rPr>
              <a:t>vznik nových nebo rozvoj stávajících podnikatelských aktivit </a:t>
            </a:r>
          </a:p>
          <a:p>
            <a:pPr>
              <a:lnSpc>
                <a:spcPts val="3818"/>
              </a:lnSpc>
              <a:spcBef>
                <a:spcPct val="0"/>
              </a:spcBef>
            </a:pPr>
            <a:r>
              <a:rPr lang="cs-CZ" sz="2727" b="1" u="sng" spc="13" dirty="0">
                <a:solidFill>
                  <a:srgbClr val="FFFFFF"/>
                </a:solidFill>
                <a:latin typeface="Fira Sans Light"/>
              </a:rPr>
              <a:t>Digitální voucher</a:t>
            </a:r>
          </a:p>
          <a:p>
            <a:pPr marL="457200" lvl="0" indent="-457200">
              <a:lnSpc>
                <a:spcPts val="3818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sz="2727" u="none" spc="13" dirty="0">
                <a:solidFill>
                  <a:srgbClr val="FFFFFF"/>
                </a:solidFill>
                <a:latin typeface="Fira Sans Light"/>
              </a:rPr>
              <a:t>Digitální technologie a služby, automatizace procesů</a:t>
            </a:r>
          </a:p>
          <a:p>
            <a:pPr>
              <a:lnSpc>
                <a:spcPts val="3818"/>
              </a:lnSpc>
              <a:spcBef>
                <a:spcPct val="0"/>
              </a:spcBef>
            </a:pPr>
            <a:r>
              <a:rPr lang="cs-CZ" sz="2727" b="1" u="sng" spc="13" dirty="0">
                <a:solidFill>
                  <a:srgbClr val="FFFFFF"/>
                </a:solidFill>
                <a:latin typeface="Fira Sans Light"/>
              </a:rPr>
              <a:t>Inovační voucher</a:t>
            </a:r>
          </a:p>
          <a:p>
            <a:pPr marL="457200" lvl="0" indent="-457200">
              <a:lnSpc>
                <a:spcPts val="3818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cs-CZ" sz="2727" u="none" spc="13" dirty="0">
                <a:solidFill>
                  <a:srgbClr val="FFFFFF"/>
                </a:solidFill>
                <a:latin typeface="Fira Sans Light"/>
              </a:rPr>
              <a:t>Inovace ve firmách – vývoj a testování nových produktů, optimalizace procesů</a:t>
            </a:r>
          </a:p>
          <a:p>
            <a:pPr marL="0" lvl="0" indent="0">
              <a:lnSpc>
                <a:spcPts val="3818"/>
              </a:lnSpc>
              <a:spcBef>
                <a:spcPct val="0"/>
              </a:spcBef>
            </a:pPr>
            <a:endParaRPr lang="en-US" sz="2727" u="none" spc="13" dirty="0">
              <a:solidFill>
                <a:srgbClr val="FFFFFF"/>
              </a:solidFill>
              <a:latin typeface="Fira Sans Light"/>
            </a:endParaRPr>
          </a:p>
        </p:txBody>
      </p:sp>
      <p:grpSp>
        <p:nvGrpSpPr>
          <p:cNvPr id="14" name="Group 2"/>
          <p:cNvGrpSpPr/>
          <p:nvPr/>
        </p:nvGrpSpPr>
        <p:grpSpPr>
          <a:xfrm>
            <a:off x="9250287" y="2768821"/>
            <a:ext cx="7103557" cy="1806433"/>
            <a:chOff x="0" y="0"/>
            <a:chExt cx="5420212" cy="1041641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16" name="TextBox 10"/>
          <p:cNvSpPr txBox="1"/>
          <p:nvPr/>
        </p:nvSpPr>
        <p:spPr>
          <a:xfrm>
            <a:off x="9808224" y="3076413"/>
            <a:ext cx="5976140" cy="1177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4680"/>
              </a:lnSpc>
              <a:buFont typeface="Arial"/>
              <a:buChar char="•"/>
            </a:pPr>
            <a:r>
              <a:rPr lang="cs-CZ" sz="2800" spc="18" dirty="0">
                <a:solidFill>
                  <a:srgbClr val="FFFFFF"/>
                </a:solidFill>
                <a:latin typeface="Fira Sans Light"/>
              </a:rPr>
              <a:t>50 – 500 </a:t>
            </a:r>
            <a:r>
              <a:rPr lang="cs-CZ" sz="2800" spc="18" dirty="0" err="1">
                <a:solidFill>
                  <a:srgbClr val="FFFFFF"/>
                </a:solidFill>
                <a:latin typeface="Fira Sans Light"/>
              </a:rPr>
              <a:t>tis.Kč</a:t>
            </a:r>
            <a:endParaRPr lang="cs-CZ" sz="2800" spc="18" dirty="0">
              <a:solidFill>
                <a:srgbClr val="FFFFFF"/>
              </a:solidFill>
              <a:latin typeface="Fira Sans Light"/>
            </a:endParaRPr>
          </a:p>
          <a:p>
            <a:pPr marL="777240" lvl="1" indent="-388620" algn="l">
              <a:lnSpc>
                <a:spcPts val="4680"/>
              </a:lnSpc>
              <a:buFont typeface="Arial"/>
              <a:buChar char="•"/>
            </a:pPr>
            <a:r>
              <a:rPr lang="cs-CZ" sz="2800" spc="18" dirty="0">
                <a:solidFill>
                  <a:srgbClr val="FFFFFF"/>
                </a:solidFill>
                <a:latin typeface="Fira Sans Light"/>
              </a:rPr>
              <a:t>míra dotace 80% (de-</a:t>
            </a:r>
            <a:r>
              <a:rPr lang="cs-CZ" sz="2800" spc="18" dirty="0" err="1">
                <a:solidFill>
                  <a:srgbClr val="FFFFFF"/>
                </a:solidFill>
                <a:latin typeface="Fira Sans Light"/>
              </a:rPr>
              <a:t>minimis</a:t>
            </a:r>
            <a:r>
              <a:rPr lang="cs-CZ" sz="2800" spc="18" dirty="0">
                <a:solidFill>
                  <a:srgbClr val="FFFFFF"/>
                </a:solidFill>
                <a:latin typeface="Fira Sans Light"/>
              </a:rPr>
              <a:t>)</a:t>
            </a:r>
            <a:endParaRPr lang="en-US" sz="2800" spc="18" dirty="0">
              <a:solidFill>
                <a:srgbClr val="FFFFFF"/>
              </a:solidFill>
              <a:latin typeface="Fira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43063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67800" y="1002568"/>
            <a:ext cx="7037142" cy="2066056"/>
            <a:chOff x="0" y="0"/>
            <a:chExt cx="5420212" cy="10416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327835" y="3367016"/>
            <a:ext cx="7000610" cy="6977091"/>
            <a:chOff x="0" y="0"/>
            <a:chExt cx="5420212" cy="467656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420212" cy="4676564"/>
            </a:xfrm>
            <a:custGeom>
              <a:avLst/>
              <a:gdLst/>
              <a:ahLst/>
              <a:cxnLst/>
              <a:rect l="l" t="t" r="r" b="b"/>
              <a:pathLst>
                <a:path w="5420212" h="4676564">
                  <a:moveTo>
                    <a:pt x="5295752" y="4676564"/>
                  </a:moveTo>
                  <a:lnTo>
                    <a:pt x="124460" y="4676564"/>
                  </a:lnTo>
                  <a:cubicBezTo>
                    <a:pt x="55880" y="4676564"/>
                    <a:pt x="0" y="4620684"/>
                    <a:pt x="0" y="455210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4552104"/>
                  </a:lnTo>
                  <a:cubicBezTo>
                    <a:pt x="5420212" y="4620684"/>
                    <a:pt x="5364332" y="4676564"/>
                    <a:pt x="5295752" y="4676564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086" y="0"/>
            <a:ext cx="7253751" cy="103441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70000"/>
          </a:blip>
          <a:srcRect l="23154" r="23154"/>
          <a:stretch>
            <a:fillRect/>
          </a:stretch>
        </p:blipFill>
        <p:spPr>
          <a:xfrm>
            <a:off x="0" y="-57107"/>
            <a:ext cx="8330905" cy="1034410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327835" y="1181101"/>
            <a:ext cx="6443484" cy="1808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7240" lvl="1" indent="-388620" algn="l">
              <a:lnSpc>
                <a:spcPts val="4680"/>
              </a:lnSpc>
              <a:buFont typeface="Arial"/>
              <a:buChar char="•"/>
            </a:pP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města</a:t>
            </a:r>
            <a:r>
              <a:rPr lang="en-US" sz="3600" spc="18" dirty="0">
                <a:solidFill>
                  <a:srgbClr val="FFFFFF"/>
                </a:solidFill>
                <a:latin typeface="Fira Sans Light"/>
              </a:rPr>
              <a:t>, </a:t>
            </a: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obce</a:t>
            </a:r>
            <a:r>
              <a:rPr lang="en-US" sz="3600" spc="18" dirty="0">
                <a:solidFill>
                  <a:srgbClr val="FFFFFF"/>
                </a:solidFill>
                <a:latin typeface="Fira Sans Light"/>
              </a:rPr>
              <a:t> a </a:t>
            </a: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jejich</a:t>
            </a:r>
            <a:r>
              <a:rPr lang="en-US" sz="3600" spc="18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přísp.org</a:t>
            </a:r>
            <a:r>
              <a:rPr lang="en-US" sz="3600" spc="18" dirty="0">
                <a:solidFill>
                  <a:srgbClr val="FFFFFF"/>
                </a:solidFill>
                <a:latin typeface="Fira Sans Light"/>
              </a:rPr>
              <a:t>, </a:t>
            </a: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svazky</a:t>
            </a:r>
            <a:r>
              <a:rPr lang="en-US" sz="3600" spc="18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obcí</a:t>
            </a:r>
            <a:r>
              <a:rPr lang="cs-CZ" sz="3600" spc="18" dirty="0">
                <a:solidFill>
                  <a:srgbClr val="FFFFFF"/>
                </a:solidFill>
                <a:latin typeface="Fira Sans Light"/>
              </a:rPr>
              <a:t>, neziskové </a:t>
            </a:r>
            <a:r>
              <a:rPr lang="cs-CZ" sz="3600" spc="18" dirty="0" err="1">
                <a:solidFill>
                  <a:srgbClr val="FFFFFF"/>
                </a:solidFill>
                <a:latin typeface="Fira Sans Light"/>
              </a:rPr>
              <a:t>org</a:t>
            </a:r>
            <a:r>
              <a:rPr lang="cs-CZ" sz="3600" spc="18" dirty="0">
                <a:solidFill>
                  <a:srgbClr val="FFFFFF"/>
                </a:solidFill>
                <a:latin typeface="Fira Sans Light"/>
              </a:rPr>
              <a:t>.</a:t>
            </a:r>
            <a:endParaRPr lang="en-US" sz="3600" spc="18" dirty="0">
              <a:solidFill>
                <a:srgbClr val="FFFFFF"/>
              </a:solidFill>
              <a:latin typeface="Fira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0652" y="690220"/>
            <a:ext cx="6687186" cy="488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" dirty="0" err="1">
                <a:solidFill>
                  <a:srgbClr val="FFFFFF"/>
                </a:solidFill>
                <a:latin typeface="Fira Sans Medium"/>
              </a:rPr>
              <a:t>Příprava</a:t>
            </a:r>
            <a:r>
              <a:rPr lang="en-US" sz="8000" spc="40" dirty="0">
                <a:solidFill>
                  <a:srgbClr val="FFFFFF"/>
                </a:solidFill>
                <a:latin typeface="Fira Sans Medium"/>
              </a:rPr>
              <a:t> </a:t>
            </a:r>
            <a:r>
              <a:rPr lang="en-US" sz="8000" spc="40" dirty="0" err="1">
                <a:solidFill>
                  <a:srgbClr val="FFFFFF"/>
                </a:solidFill>
                <a:latin typeface="Fira Sans Medium"/>
              </a:rPr>
              <a:t>projektů</a:t>
            </a:r>
            <a:r>
              <a:rPr lang="en-US" sz="8000" spc="40" dirty="0">
                <a:solidFill>
                  <a:srgbClr val="FFFFFF"/>
                </a:solidFill>
                <a:latin typeface="Fira Sans Medium"/>
              </a:rPr>
              <a:t> </a:t>
            </a:r>
          </a:p>
          <a:p>
            <a:pPr algn="ctr">
              <a:lnSpc>
                <a:spcPts val="9600"/>
              </a:lnSpc>
            </a:pPr>
            <a:endParaRPr lang="en-US" sz="8000" spc="40" dirty="0">
              <a:solidFill>
                <a:srgbClr val="FFFFFF"/>
              </a:solidFill>
              <a:latin typeface="Fira Sans Medium"/>
            </a:endParaRPr>
          </a:p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 spc="40" dirty="0">
                <a:solidFill>
                  <a:srgbClr val="FFFFFF"/>
                </a:solidFill>
                <a:latin typeface="Fira Sans Medium"/>
              </a:rPr>
              <a:t>200 mil. </a:t>
            </a:r>
            <a:r>
              <a:rPr lang="en-US" sz="8000" spc="40" dirty="0" err="1">
                <a:solidFill>
                  <a:srgbClr val="FFFFFF"/>
                </a:solidFill>
                <a:latin typeface="Fira Sans Medium"/>
              </a:rPr>
              <a:t>Kč</a:t>
            </a:r>
            <a:endParaRPr lang="en-US" sz="8000" spc="40" dirty="0">
              <a:solidFill>
                <a:srgbClr val="FFFFFF"/>
              </a:solidFill>
              <a:latin typeface="Fira Sans Medium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4026"/>
          <a:stretch>
            <a:fillRect/>
          </a:stretch>
        </p:blipFill>
        <p:spPr>
          <a:xfrm>
            <a:off x="16328445" y="396922"/>
            <a:ext cx="1060736" cy="605645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9677399" y="3771900"/>
            <a:ext cx="6427543" cy="6706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18"/>
              </a:lnSpc>
              <a:spcBef>
                <a:spcPct val="0"/>
              </a:spcBef>
            </a:pP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Podpora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přípravy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projektových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záměrů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obcí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 v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oblastech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podporovaných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FST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-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vypracování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projektové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dokumentacepro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předložení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žádostí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o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dotace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do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programů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EU a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národních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2727" spc="13" dirty="0" err="1">
                <a:solidFill>
                  <a:srgbClr val="FFFFFF"/>
                </a:solidFill>
                <a:latin typeface="Fira Sans Light"/>
              </a:rPr>
              <a:t>programů</a:t>
            </a:r>
            <a:r>
              <a:rPr lang="en-US" sz="2727" spc="13" dirty="0">
                <a:solidFill>
                  <a:srgbClr val="FFFFFF"/>
                </a:solidFill>
                <a:latin typeface="Fira Sans Light"/>
              </a:rPr>
              <a:t>:</a:t>
            </a:r>
          </a:p>
          <a:p>
            <a:pPr algn="ctr">
              <a:lnSpc>
                <a:spcPts val="3818"/>
              </a:lnSpc>
              <a:spcBef>
                <a:spcPct val="0"/>
              </a:spcBef>
            </a:pPr>
            <a:endParaRPr lang="en-US" sz="2727" spc="13" dirty="0">
              <a:solidFill>
                <a:srgbClr val="FFFFFF"/>
              </a:solidFill>
              <a:latin typeface="Fira Sans Light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spc="18" dirty="0">
                <a:solidFill>
                  <a:srgbClr val="FFFFFF"/>
                </a:solidFill>
                <a:latin typeface="Fira Sans Light"/>
              </a:rPr>
              <a:t>energetický audit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spc="18" dirty="0">
                <a:solidFill>
                  <a:srgbClr val="FFFFFF"/>
                </a:solidFill>
                <a:latin typeface="Fira Sans Light"/>
              </a:rPr>
              <a:t>projektová dokumentace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spc="18" dirty="0">
                <a:solidFill>
                  <a:srgbClr val="FFFFFF"/>
                </a:solidFill>
                <a:latin typeface="Fira Sans Light"/>
              </a:rPr>
              <a:t>hydrogeologický průzkum (posudek)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spc="18" dirty="0">
                <a:solidFill>
                  <a:srgbClr val="FFFFFF"/>
                </a:solidFill>
                <a:latin typeface="Fira Sans Light"/>
              </a:rPr>
              <a:t>geologický průzkum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spc="18" dirty="0">
                <a:solidFill>
                  <a:srgbClr val="FFFFFF"/>
                </a:solidFill>
                <a:latin typeface="Fira Sans Light"/>
              </a:rPr>
              <a:t>odborné studie (např. územní, technické, regulační)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cs-CZ" sz="2400" spc="18" dirty="0">
                <a:solidFill>
                  <a:srgbClr val="FFFFFF"/>
                </a:solidFill>
                <a:latin typeface="Fira Sans Light"/>
              </a:rPr>
              <a:t>zpracování projektové žádosti o podporu do </a:t>
            </a:r>
            <a:r>
              <a:rPr lang="cs-CZ" sz="2400" spc="18" dirty="0" err="1">
                <a:solidFill>
                  <a:srgbClr val="FFFFFF"/>
                </a:solidFill>
                <a:latin typeface="Fira Sans Light"/>
              </a:rPr>
              <a:t>nár</a:t>
            </a:r>
            <a:r>
              <a:rPr lang="cs-CZ" sz="2400" spc="18" dirty="0">
                <a:solidFill>
                  <a:srgbClr val="FFFFFF"/>
                </a:solidFill>
                <a:latin typeface="Fira Sans Light"/>
              </a:rPr>
              <a:t>. a evropských dotačních programů</a:t>
            </a:r>
          </a:p>
          <a:p>
            <a:pPr>
              <a:lnSpc>
                <a:spcPts val="3818"/>
              </a:lnSpc>
              <a:spcBef>
                <a:spcPct val="0"/>
              </a:spcBef>
            </a:pPr>
            <a:endParaRPr lang="en-US" sz="2727" spc="13" dirty="0">
              <a:solidFill>
                <a:srgbClr val="FFFFFF"/>
              </a:solidFill>
              <a:latin typeface="Fira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875346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707760" y="1570810"/>
            <a:ext cx="7714754" cy="1417256"/>
            <a:chOff x="0" y="0"/>
            <a:chExt cx="5420212" cy="10416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4086" y="0"/>
            <a:ext cx="7253751" cy="103441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70000"/>
          </a:blip>
          <a:srcRect l="22793" r="22793"/>
          <a:stretch>
            <a:fillRect/>
          </a:stretch>
        </p:blipFill>
        <p:spPr>
          <a:xfrm>
            <a:off x="0" y="-57107"/>
            <a:ext cx="8330905" cy="10344107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9707760" y="1729786"/>
            <a:ext cx="5976140" cy="1173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4680"/>
              </a:lnSpc>
              <a:buFont typeface="Arial"/>
              <a:buChar char="•"/>
            </a:pP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města</a:t>
            </a:r>
            <a:r>
              <a:rPr lang="en-US" sz="3600" spc="18" dirty="0">
                <a:solidFill>
                  <a:srgbClr val="FFFFFF"/>
                </a:solidFill>
                <a:latin typeface="Fira Sans Light"/>
              </a:rPr>
              <a:t>, </a:t>
            </a: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obce</a:t>
            </a:r>
            <a:r>
              <a:rPr lang="en-US" sz="3600" spc="18" dirty="0">
                <a:solidFill>
                  <a:srgbClr val="FFFFFF"/>
                </a:solidFill>
                <a:latin typeface="Fira Sans Light"/>
              </a:rPr>
              <a:t> a </a:t>
            </a: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jejich</a:t>
            </a:r>
            <a:r>
              <a:rPr lang="en-US" sz="3600" spc="18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přísp.org</a:t>
            </a:r>
            <a:r>
              <a:rPr lang="en-US" sz="3600" spc="18" dirty="0">
                <a:solidFill>
                  <a:srgbClr val="FFFFFF"/>
                </a:solidFill>
                <a:latin typeface="Fira Sans Light"/>
              </a:rPr>
              <a:t>, </a:t>
            </a: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svazky</a:t>
            </a:r>
            <a:r>
              <a:rPr lang="en-US" sz="3600" spc="18" dirty="0">
                <a:solidFill>
                  <a:srgbClr val="FFFFFF"/>
                </a:solidFill>
                <a:latin typeface="Fira Sans Light"/>
              </a:rPr>
              <a:t> </a:t>
            </a:r>
            <a:r>
              <a:rPr lang="en-US" sz="3600" spc="18" dirty="0" err="1">
                <a:solidFill>
                  <a:srgbClr val="FFFFFF"/>
                </a:solidFill>
                <a:latin typeface="Fira Sans Light"/>
              </a:rPr>
              <a:t>obcí</a:t>
            </a:r>
            <a:endParaRPr lang="en-US" sz="3600" spc="18" dirty="0">
              <a:solidFill>
                <a:srgbClr val="FFFFFF"/>
              </a:solidFill>
              <a:latin typeface="Fira Sans Ligh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80652" y="690220"/>
            <a:ext cx="6687186" cy="46166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8000" spc="40" dirty="0" err="1">
                <a:solidFill>
                  <a:srgbClr val="FFFFFF"/>
                </a:solidFill>
                <a:latin typeface="Fira Sans Medium"/>
              </a:rPr>
              <a:t>Kreativní</a:t>
            </a:r>
            <a:r>
              <a:rPr lang="en-US" sz="8000" spc="40" dirty="0">
                <a:solidFill>
                  <a:srgbClr val="FFFFFF"/>
                </a:solidFill>
                <a:latin typeface="Fira Sans Medium"/>
              </a:rPr>
              <a:t> </a:t>
            </a:r>
            <a:r>
              <a:rPr lang="en-US" sz="8000" spc="40" dirty="0" err="1">
                <a:solidFill>
                  <a:srgbClr val="FFFFFF"/>
                </a:solidFill>
                <a:latin typeface="Fira Sans Medium"/>
              </a:rPr>
              <a:t>vouchery</a:t>
            </a:r>
            <a:r>
              <a:rPr lang="en-US" sz="8000" spc="40" dirty="0">
                <a:solidFill>
                  <a:srgbClr val="FFFFFF"/>
                </a:solidFill>
                <a:latin typeface="Fira Sans Medium"/>
              </a:rPr>
              <a:t> </a:t>
            </a:r>
          </a:p>
          <a:p>
            <a:pPr algn="ctr">
              <a:lnSpc>
                <a:spcPts val="9600"/>
              </a:lnSpc>
            </a:pPr>
            <a:endParaRPr lang="en-US" sz="8000" spc="40" dirty="0">
              <a:solidFill>
                <a:srgbClr val="FFFFFF"/>
              </a:solidFill>
              <a:latin typeface="Fira Sans Medium"/>
            </a:endParaRPr>
          </a:p>
          <a:p>
            <a:pPr marL="1295400" lvl="1" indent="-647700" algn="ctr">
              <a:lnSpc>
                <a:spcPts val="7200"/>
              </a:lnSpc>
              <a:buFont typeface="Arial"/>
              <a:buChar char="•"/>
            </a:pPr>
            <a:r>
              <a:rPr lang="en-US" sz="6000" spc="30" dirty="0" err="1">
                <a:solidFill>
                  <a:srgbClr val="FFFFFF"/>
                </a:solidFill>
                <a:latin typeface="Fira Sans Medium"/>
              </a:rPr>
              <a:t>KKO</a:t>
            </a:r>
            <a:r>
              <a:rPr lang="en-US" sz="6000" spc="30" dirty="0">
                <a:solidFill>
                  <a:srgbClr val="FFFFFF"/>
                </a:solidFill>
                <a:latin typeface="Fira Sans Medium"/>
              </a:rPr>
              <a:t> 30 mil. </a:t>
            </a:r>
            <a:r>
              <a:rPr lang="en-US" sz="6000" spc="30" dirty="0" err="1">
                <a:solidFill>
                  <a:srgbClr val="FFFFFF"/>
                </a:solidFill>
                <a:latin typeface="Fira Sans Medium"/>
              </a:rPr>
              <a:t>Kč</a:t>
            </a:r>
            <a:endParaRPr lang="en-US" sz="6000" spc="30" dirty="0">
              <a:solidFill>
                <a:srgbClr val="FFFFFF"/>
              </a:solidFill>
              <a:latin typeface="Fira Sans Medium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34026"/>
          <a:stretch>
            <a:fillRect/>
          </a:stretch>
        </p:blipFill>
        <p:spPr>
          <a:xfrm>
            <a:off x="16328445" y="396922"/>
            <a:ext cx="1060736" cy="605645"/>
          </a:xfrm>
          <a:prstGeom prst="rect">
            <a:avLst/>
          </a:prstGeom>
        </p:spPr>
      </p:pic>
      <p:grpSp>
        <p:nvGrpSpPr>
          <p:cNvPr id="23" name="Group 2"/>
          <p:cNvGrpSpPr/>
          <p:nvPr/>
        </p:nvGrpSpPr>
        <p:grpSpPr>
          <a:xfrm>
            <a:off x="9682360" y="5312596"/>
            <a:ext cx="8016580" cy="5031511"/>
            <a:chOff x="0" y="0"/>
            <a:chExt cx="5420212" cy="1041641"/>
          </a:xfrm>
        </p:grpSpPr>
        <p:sp>
          <p:nvSpPr>
            <p:cNvPr id="24" name="Freeform 3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25" name="TextovéPole 24"/>
          <p:cNvSpPr txBox="1"/>
          <p:nvPr/>
        </p:nvSpPr>
        <p:spPr>
          <a:xfrm>
            <a:off x="10029606" y="6104802"/>
            <a:ext cx="6629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spc="18" dirty="0">
                <a:solidFill>
                  <a:srgbClr val="FFFFFF"/>
                </a:solidFill>
                <a:latin typeface="Fira Sans Light"/>
              </a:rPr>
              <a:t>Podpora kulturně kreativních odvětví</a:t>
            </a:r>
          </a:p>
          <a:p>
            <a:pPr marL="285750" indent="-285750">
              <a:buFontTx/>
              <a:buChar char="-"/>
            </a:pPr>
            <a:r>
              <a:rPr lang="cs-CZ" sz="2800" spc="18" dirty="0">
                <a:solidFill>
                  <a:srgbClr val="FFFFFF"/>
                </a:solidFill>
                <a:latin typeface="Fira Sans Light"/>
              </a:rPr>
              <a:t>Nákup služeb a produktů od subjektů („kreativců) působící  v kulturně kreativních odvětvích</a:t>
            </a:r>
          </a:p>
          <a:p>
            <a:pPr marL="285750" indent="-285750">
              <a:buFontTx/>
              <a:buChar char="-"/>
            </a:pPr>
            <a:r>
              <a:rPr lang="cs-CZ" sz="2800" spc="18" dirty="0">
                <a:solidFill>
                  <a:srgbClr val="FFFFFF"/>
                </a:solidFill>
                <a:latin typeface="Fira Sans Light"/>
              </a:rPr>
              <a:t>Webdesign, architektura, marketing, komunikační technologie, interiér/</a:t>
            </a:r>
            <a:r>
              <a:rPr lang="cs-CZ" sz="2800" spc="18" dirty="0" err="1">
                <a:solidFill>
                  <a:srgbClr val="FFFFFF"/>
                </a:solidFill>
                <a:latin typeface="Fira Sans Light"/>
              </a:rPr>
              <a:t>exreriér</a:t>
            </a:r>
            <a:r>
              <a:rPr lang="cs-CZ" sz="2800" spc="18" dirty="0">
                <a:solidFill>
                  <a:srgbClr val="FFFFFF"/>
                </a:solidFill>
                <a:latin typeface="Fira Sans Light"/>
              </a:rPr>
              <a:t> design….</a:t>
            </a:r>
          </a:p>
        </p:txBody>
      </p:sp>
      <p:grpSp>
        <p:nvGrpSpPr>
          <p:cNvPr id="27" name="Group 2"/>
          <p:cNvGrpSpPr/>
          <p:nvPr/>
        </p:nvGrpSpPr>
        <p:grpSpPr>
          <a:xfrm>
            <a:off x="9744046" y="3441703"/>
            <a:ext cx="7714754" cy="1417256"/>
            <a:chOff x="0" y="0"/>
            <a:chExt cx="5420212" cy="1041641"/>
          </a:xfrm>
        </p:grpSpPr>
        <p:sp>
          <p:nvSpPr>
            <p:cNvPr id="28" name="Freeform 3"/>
            <p:cNvSpPr/>
            <p:nvPr/>
          </p:nvSpPr>
          <p:spPr>
            <a:xfrm>
              <a:off x="0" y="0"/>
              <a:ext cx="5420212" cy="1041641"/>
            </a:xfrm>
            <a:custGeom>
              <a:avLst/>
              <a:gdLst/>
              <a:ahLst/>
              <a:cxnLst/>
              <a:rect l="l" t="t" r="r" b="b"/>
              <a:pathLst>
                <a:path w="5420212" h="1041641">
                  <a:moveTo>
                    <a:pt x="5295752" y="1041640"/>
                  </a:moveTo>
                  <a:lnTo>
                    <a:pt x="124460" y="1041640"/>
                  </a:lnTo>
                  <a:cubicBezTo>
                    <a:pt x="55880" y="1041640"/>
                    <a:pt x="0" y="985760"/>
                    <a:pt x="0" y="9171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95752" y="0"/>
                  </a:lnTo>
                  <a:cubicBezTo>
                    <a:pt x="5364332" y="0"/>
                    <a:pt x="5420212" y="55880"/>
                    <a:pt x="5420212" y="124460"/>
                  </a:cubicBezTo>
                  <a:lnTo>
                    <a:pt x="5420212" y="917181"/>
                  </a:lnTo>
                  <a:cubicBezTo>
                    <a:pt x="5420212" y="985761"/>
                    <a:pt x="5364332" y="1041641"/>
                    <a:pt x="5295752" y="1041641"/>
                  </a:cubicBezTo>
                  <a:close/>
                </a:path>
              </a:pathLst>
            </a:custGeom>
            <a:solidFill>
              <a:srgbClr val="004AAD"/>
            </a:solidFill>
          </p:spPr>
        </p:sp>
      </p:grpSp>
      <p:sp>
        <p:nvSpPr>
          <p:cNvPr id="29" name="TextovéPole 28"/>
          <p:cNvSpPr txBox="1"/>
          <p:nvPr/>
        </p:nvSpPr>
        <p:spPr>
          <a:xfrm>
            <a:off x="10029606" y="3631207"/>
            <a:ext cx="70290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50 – 300 </a:t>
            </a:r>
            <a:r>
              <a:rPr lang="cs-CZ" sz="2800" dirty="0" err="1">
                <a:solidFill>
                  <a:schemeClr val="bg1"/>
                </a:solidFill>
              </a:rPr>
              <a:t>tis.Kč</a:t>
            </a:r>
            <a:endParaRPr lang="cs-CZ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chemeClr val="bg1"/>
                </a:solidFill>
              </a:rPr>
              <a:t>Míra dotace 85% </a:t>
            </a:r>
          </a:p>
          <a:p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99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624</Words>
  <Application>Microsoft Office PowerPoint</Application>
  <PresentationFormat>Vlastní</PresentationFormat>
  <Paragraphs>144</Paragraphs>
  <Slides>15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15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31" baseType="lpstr">
      <vt:lpstr>Arial</vt:lpstr>
      <vt:lpstr>Calibri</vt:lpstr>
      <vt:lpstr>Raleway</vt:lpstr>
      <vt:lpstr>Carlito</vt:lpstr>
      <vt:lpstr>Montserrat Extra-Light Bold</vt:lpstr>
      <vt:lpstr>Symbol</vt:lpstr>
      <vt:lpstr>Open Sans Bold</vt:lpstr>
      <vt:lpstr>Fira Sans Medium</vt:lpstr>
      <vt:lpstr>Fira Sans Light Bold</vt:lpstr>
      <vt:lpstr>Wingdings</vt:lpstr>
      <vt:lpstr>Fira Sans Bold Bold</vt:lpstr>
      <vt:lpstr>Fira Sans Light</vt:lpstr>
      <vt:lpstr>Open Sans</vt:lpstr>
      <vt:lpstr>Fira Sans Medium Bold</vt:lpstr>
      <vt:lpstr>Open Sans Extra Bold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www.opst.cz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Rezorty 3_2022</dc:title>
  <dc:creator>Nedrdová Jana</dc:creator>
  <cp:lastModifiedBy>Jindřiška Moulisová</cp:lastModifiedBy>
  <cp:revision>51</cp:revision>
  <cp:lastPrinted>2022-11-14T06:42:58Z</cp:lastPrinted>
  <dcterms:created xsi:type="dcterms:W3CDTF">2006-08-16T00:00:00Z</dcterms:created>
  <dcterms:modified xsi:type="dcterms:W3CDTF">2022-11-14T06:46:45Z</dcterms:modified>
  <dc:identifier>DAE6YDLhlVM</dc:identifier>
</cp:coreProperties>
</file>