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6" r:id="rId15"/>
    <p:sldId id="272" r:id="rId16"/>
  </p:sldIdLst>
  <p:sldSz cx="18288000" cy="10287000"/>
  <p:notesSz cx="6797675" cy="9926638"/>
  <p:embeddedFontLst>
    <p:embeddedFont>
      <p:font typeface="Fira Sans Bold Bold" panose="020B0604020202020204" charset="0"/>
      <p:regular r:id="rId19"/>
    </p:embeddedFont>
    <p:embeddedFont>
      <p:font typeface="Raleway" panose="020B0604020202020204" charset="-18"/>
      <p:regular r:id="rId20"/>
    </p:embeddedFont>
    <p:embeddedFont>
      <p:font typeface="Carlito" panose="020B0604020202020204" charset="0"/>
      <p:regular r:id="rId21"/>
    </p:embeddedFont>
    <p:embeddedFont>
      <p:font typeface="Open Sans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ira Sans Medium" panose="020B0604020202020204" charset="0"/>
      <p:regular r:id="rId27"/>
    </p:embeddedFont>
    <p:embeddedFont>
      <p:font typeface="Fira Sans Medium Bold" panose="020B0604020202020204" charset="0"/>
      <p:regular r:id="rId28"/>
    </p:embeddedFont>
    <p:embeddedFont>
      <p:font typeface="Open Sans" panose="020B0604020202020204" charset="0"/>
      <p:regular r:id="rId29"/>
    </p:embeddedFont>
    <p:embeddedFont>
      <p:font typeface="Open Sans Extra Bold" panose="020B0604020202020204" charset="0"/>
      <p:regular r:id="rId30"/>
    </p:embeddedFont>
    <p:embeddedFont>
      <p:font typeface="Fira Sans Light Bold" panose="020B0604020202020204" charset="0"/>
      <p:regular r:id="rId31"/>
    </p:embeddedFont>
    <p:embeddedFont>
      <p:font typeface="Open Sauce Light" panose="020B0604020202020204" charset="0"/>
      <p:regular r:id="rId32"/>
    </p:embeddedFont>
    <p:embeddedFont>
      <p:font typeface="Open Sans Light" panose="020B0604020202020204" charset="0"/>
      <p:regular r:id="rId33"/>
    </p:embeddedFont>
    <p:embeddedFont>
      <p:font typeface="Fira Sans Light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9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3382-59C1-4F19-B666-CA17632AC9B1}" type="datetimeFigureOut">
              <a:rPr lang="cs-CZ" smtClean="0"/>
              <a:t>11.4.2022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78861-135A-4FAB-BE0D-A7A993A8EC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23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E7018-5345-4317-B1B6-A5C3DB9EFF23}" type="datetimeFigureOut">
              <a:rPr lang="cs-CZ" smtClean="0"/>
              <a:t>11.4.2022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6617-202A-429C-BFEE-A32C2CDF4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5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16617-202A-429C-BFEE-A32C2CDF417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16617-202A-429C-BFEE-A32C2CDF417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80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16617-202A-429C-BFEE-A32C2CDF417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39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80052" y="-7723902"/>
            <a:ext cx="11032926" cy="9544289"/>
            <a:chOff x="0" y="0"/>
            <a:chExt cx="6209994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9994" cy="5372100"/>
            </a:xfrm>
            <a:custGeom>
              <a:avLst/>
              <a:gdLst/>
              <a:ahLst/>
              <a:cxnLst/>
              <a:rect l="l" t="t" r="r" b="b"/>
              <a:pathLst>
                <a:path w="6209994" h="5372100">
                  <a:moveTo>
                    <a:pt x="4659324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9325" y="5372100"/>
                  </a:lnTo>
                  <a:lnTo>
                    <a:pt x="6209994" y="2686050"/>
                  </a:lnTo>
                  <a:lnTo>
                    <a:pt x="4659324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733803" y="4762500"/>
            <a:ext cx="19202397" cy="13723829"/>
            <a:chOff x="410967" y="0"/>
            <a:chExt cx="7516649" cy="5372100"/>
          </a:xfrm>
        </p:grpSpPr>
        <p:sp>
          <p:nvSpPr>
            <p:cNvPr id="5" name="Freeform 5"/>
            <p:cNvSpPr/>
            <p:nvPr/>
          </p:nvSpPr>
          <p:spPr>
            <a:xfrm>
              <a:off x="410967" y="0"/>
              <a:ext cx="7516649" cy="5372100"/>
            </a:xfrm>
            <a:custGeom>
              <a:avLst/>
              <a:gdLst/>
              <a:ahLst/>
              <a:cxnLst/>
              <a:rect l="l" t="t" r="r" b="b"/>
              <a:pathLst>
                <a:path w="7927616" h="5372100">
                  <a:moveTo>
                    <a:pt x="637694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376946" y="5372100"/>
                  </a:lnTo>
                  <a:lnTo>
                    <a:pt x="7927616" y="2686050"/>
                  </a:lnTo>
                  <a:lnTo>
                    <a:pt x="6376946" y="0"/>
                  </a:lnTo>
                  <a:close/>
                </a:path>
              </a:pathLst>
            </a:custGeom>
            <a:solidFill>
              <a:srgbClr val="0E9845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8651" b="8651"/>
          <a:stretch>
            <a:fillRect/>
          </a:stretch>
        </p:blipFill>
        <p:spPr>
          <a:xfrm>
            <a:off x="7772400" y="-1066454"/>
            <a:ext cx="10711690" cy="5905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70429"/>
          <a:stretch>
            <a:fillRect/>
          </a:stretch>
        </p:blipFill>
        <p:spPr>
          <a:xfrm>
            <a:off x="1028700" y="3869400"/>
            <a:ext cx="3711717" cy="34728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460431"/>
            <a:ext cx="3420188" cy="773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5"/>
              </a:lnSpc>
              <a:spcBef>
                <a:spcPct val="0"/>
              </a:spcBef>
            </a:pPr>
            <a:r>
              <a:rPr lang="en-US" sz="4461">
                <a:solidFill>
                  <a:srgbClr val="FFFFFF"/>
                </a:solidFill>
                <a:latin typeface="Fira Sans Bold Bold"/>
              </a:rPr>
              <a:t>Ústecký kraj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791200" y="5440703"/>
            <a:ext cx="12192000" cy="2877187"/>
            <a:chOff x="-428586" y="-2934180"/>
            <a:chExt cx="16558555" cy="3836249"/>
          </a:xfrm>
        </p:grpSpPr>
        <p:sp>
          <p:nvSpPr>
            <p:cNvPr id="10" name="TextBox 10"/>
            <p:cNvSpPr txBox="1"/>
            <p:nvPr/>
          </p:nvSpPr>
          <p:spPr>
            <a:xfrm>
              <a:off x="-428586" y="-2934180"/>
              <a:ext cx="16558555" cy="14704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8640"/>
                </a:lnSpc>
              </a:pPr>
              <a:r>
                <a:rPr lang="cs-CZ" sz="3600" spc="216" dirty="0" smtClean="0">
                  <a:solidFill>
                    <a:srgbClr val="FFFFFF"/>
                  </a:solidFill>
                  <a:latin typeface="Fira Sans Bold Bold"/>
                </a:rPr>
                <a:t>Operační program Spravedlivá transformace</a:t>
              </a:r>
              <a:r>
                <a:rPr lang="en-US" sz="3600" spc="216" dirty="0" smtClean="0">
                  <a:solidFill>
                    <a:srgbClr val="FFFFFF"/>
                  </a:solidFill>
                  <a:latin typeface="Fira Sans Bold Bold"/>
                </a:rPr>
                <a:t>  </a:t>
              </a:r>
              <a:endParaRPr lang="en-US" sz="3600" spc="216" dirty="0">
                <a:solidFill>
                  <a:srgbClr val="FFFFFF"/>
                </a:solidFill>
                <a:latin typeface="Fira Sans Bold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118113" y="-568419"/>
              <a:ext cx="15865115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40"/>
                </a:lnSpc>
              </a:pPr>
              <a:endParaRPr lang="cs-CZ" sz="2800" spc="93" dirty="0" smtClean="0">
                <a:solidFill>
                  <a:srgbClr val="FFFFFF"/>
                </a:solidFill>
                <a:latin typeface="Fira Sans Light Bold"/>
              </a:endParaRPr>
            </a:p>
            <a:p>
              <a:pPr algn="r">
                <a:lnSpc>
                  <a:spcPts val="4340"/>
                </a:lnSpc>
              </a:pPr>
              <a:r>
                <a:rPr lang="cs-CZ" sz="2800" spc="93" dirty="0" smtClean="0">
                  <a:solidFill>
                    <a:srgbClr val="FFFFFF"/>
                  </a:solidFill>
                  <a:latin typeface="Fira Sans Light Bold"/>
                </a:rPr>
                <a:t>Most, 11.4.2022</a:t>
              </a:r>
              <a:r>
                <a:rPr lang="en-US" sz="3100" spc="93" dirty="0" smtClean="0">
                  <a:solidFill>
                    <a:srgbClr val="FFFFFF"/>
                  </a:solidFill>
                  <a:latin typeface="Fira Sans Light Bold"/>
                </a:rPr>
                <a:t>  </a:t>
              </a:r>
              <a:endParaRPr lang="en-US" sz="3100" spc="93" dirty="0">
                <a:solidFill>
                  <a:srgbClr val="FFFFFF"/>
                </a:solidFill>
                <a:latin typeface="Fira Sans Ligh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0E984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652" y="702421"/>
            <a:ext cx="7388698" cy="4441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39200" y="1104900"/>
            <a:ext cx="793892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SC </a:t>
            </a:r>
            <a:r>
              <a:rPr lang="en-US" sz="4000" spc="-80" dirty="0" smtClean="0">
                <a:solidFill>
                  <a:srgbClr val="1836B2"/>
                </a:solidFill>
                <a:latin typeface="Fira Sans Medium"/>
              </a:rPr>
              <a:t>1.6</a:t>
            </a:r>
            <a:r>
              <a:rPr lang="cs-CZ" sz="4000" spc="-80" dirty="0" smtClean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000" spc="-80" dirty="0" smtClean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Oběhové</a:t>
            </a: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hospodářství</a:t>
            </a:r>
            <a:endParaRPr lang="en-US" sz="4000" spc="-80" dirty="0">
              <a:solidFill>
                <a:srgbClr val="1836B2"/>
              </a:solidFill>
              <a:latin typeface="Fira Sans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686800" y="2552700"/>
            <a:ext cx="9073570" cy="1459905"/>
            <a:chOff x="0" y="-47625"/>
            <a:chExt cx="12098094" cy="194653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12098094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Tematické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výzvy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cs-CZ" sz="2499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E9845"/>
                  </a:solidFill>
                  <a:latin typeface="Fira Sans Medium"/>
                </a:rPr>
                <a:t>          </a:t>
              </a:r>
              <a:r>
                <a:rPr lang="en-US" sz="2499" spc="12" dirty="0" smtClean="0">
                  <a:solidFill>
                    <a:srgbClr val="0E9845"/>
                  </a:solidFill>
                  <a:latin typeface="Fira Sans Medium"/>
                </a:rPr>
                <a:t>415 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000 tis. </a:t>
              </a:r>
              <a:r>
                <a:rPr lang="en-US" sz="2499" spc="12" dirty="0" err="1">
                  <a:solidFill>
                    <a:srgbClr val="0E9845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E9845"/>
                </a:solidFill>
                <a:latin typeface="Fira Sans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67808"/>
              <a:ext cx="12098094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komplexní projekty od výzkumu, vývoje, pilotní provoz, realizace – recyklace odpadů s různým koncovým řešením – materiál, palivo, energetické využití….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0E984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652" y="702421"/>
            <a:ext cx="7388698" cy="4441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065164" y="616696"/>
            <a:ext cx="7194136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-80">
                <a:solidFill>
                  <a:srgbClr val="1836B2"/>
                </a:solidFill>
                <a:latin typeface="Fira Sans Medium"/>
              </a:rPr>
              <a:t>SC 1.7 Lidé a dovednosti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993441" y="2068031"/>
            <a:ext cx="9294559" cy="1762919"/>
            <a:chOff x="0" y="-47625"/>
            <a:chExt cx="12392745" cy="235055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12392745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070C0"/>
                  </a:solidFill>
                  <a:latin typeface="Fira Sans Medium"/>
                </a:rPr>
                <a:t>Strategické</a:t>
              </a:r>
              <a:r>
                <a:rPr lang="en-US" sz="2499" u="sng" spc="12" dirty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070C0"/>
                  </a:solidFill>
                  <a:latin typeface="Fira Sans Medium"/>
                </a:rPr>
                <a:t>projekty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070C0"/>
                  </a:solidFill>
                  <a:latin typeface="Fira Sans Medium"/>
                </a:rPr>
                <a:t>          </a:t>
              </a:r>
              <a:r>
                <a:rPr lang="en-US" sz="2499" spc="12" dirty="0" smtClean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1 677 960 tis </a:t>
              </a:r>
              <a:r>
                <a:rPr lang="en-US" sz="2499" spc="12" dirty="0" err="1">
                  <a:solidFill>
                    <a:srgbClr val="0070C0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070C0"/>
                </a:solidFill>
                <a:latin typeface="Fira Sans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67808"/>
              <a:ext cx="12392745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9" lvl="1" indent="-215904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RUR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‐ Region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univerzitě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univerzita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regionu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431809" lvl="1" indent="-215904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POZATR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431809" lvl="1" indent="-215904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Animace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pro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spravedlivou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transformaci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Ústeckého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kraje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0" lvl="0" indent="0" algn="l">
                <a:lnSpc>
                  <a:spcPts val="2400"/>
                </a:lnSpc>
                <a:spcBef>
                  <a:spcPct val="0"/>
                </a:spcBef>
              </a:pP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39200" y="4487850"/>
            <a:ext cx="9073570" cy="2614760"/>
            <a:chOff x="0" y="-47625"/>
            <a:chExt cx="12098094" cy="406384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12098094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Tematické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výzvy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cs-CZ" sz="2499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E9845"/>
                  </a:solidFill>
                  <a:latin typeface="Fira Sans Medium"/>
                </a:rPr>
                <a:t>                 </a:t>
              </a:r>
              <a:r>
                <a:rPr lang="en-US" sz="2499" spc="12" dirty="0" smtClean="0">
                  <a:solidFill>
                    <a:srgbClr val="0E9845"/>
                  </a:solidFill>
                  <a:latin typeface="Fira Sans Medium"/>
                </a:rPr>
                <a:t>1 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945 000 tis. </a:t>
              </a:r>
              <a:r>
                <a:rPr lang="en-US" sz="2499" spc="12" dirty="0" err="1">
                  <a:solidFill>
                    <a:srgbClr val="0E9845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E9845"/>
                </a:solidFill>
                <a:latin typeface="Fira Sans Medium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67808"/>
              <a:ext cx="12098094" cy="3348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odborné učebny na středních školách v Ústeckém kraji - rekonstrukce, vybavení, přístavby  </a:t>
              </a:r>
              <a:endParaRPr lang="cs-CZ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vnitřní konektivita SŠ + koncová zařízení (PC)</a:t>
              </a: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z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vyšování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kvalifikace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a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rekvalifikace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pracovníků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 (podniky </a:t>
              </a:r>
              <a:b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</a:b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v transformaci)</a:t>
              </a: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i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nvestiční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náklady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přímo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související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se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změnou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potřeb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zaměstnanců</a:t>
              </a:r>
              <a:endParaRPr lang="en-US" sz="2000" spc="60" dirty="0" smtClean="0">
                <a:solidFill>
                  <a:srgbClr val="000000"/>
                </a:solidFill>
                <a:latin typeface="Fira Sans Light Bold"/>
              </a:endParaRPr>
            </a:p>
            <a:p>
              <a:pPr marL="0" lvl="0" indent="0" algn="l">
                <a:lnSpc>
                  <a:spcPts val="2400"/>
                </a:lnSpc>
                <a:spcBef>
                  <a:spcPct val="0"/>
                </a:spcBef>
              </a:pP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584" y="3637676"/>
            <a:ext cx="17168832" cy="5651009"/>
            <a:chOff x="0" y="0"/>
            <a:chExt cx="5807728" cy="1911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07728" cy="1911576"/>
            </a:xfrm>
            <a:custGeom>
              <a:avLst/>
              <a:gdLst/>
              <a:ahLst/>
              <a:cxnLst/>
              <a:rect l="l" t="t" r="r" b="b"/>
              <a:pathLst>
                <a:path w="5807728" h="1911576">
                  <a:moveTo>
                    <a:pt x="0" y="0"/>
                  </a:moveTo>
                  <a:lnTo>
                    <a:pt x="5807728" y="0"/>
                  </a:lnTo>
                  <a:lnTo>
                    <a:pt x="5807728" y="1911576"/>
                  </a:lnTo>
                  <a:lnTo>
                    <a:pt x="0" y="1911576"/>
                  </a:lnTo>
                  <a:close/>
                </a:path>
              </a:pathLst>
            </a:custGeom>
            <a:solidFill>
              <a:srgbClr val="E9EBED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771525" y="3830603"/>
            <a:ext cx="3943350" cy="5238750"/>
          </a:xfrm>
          <a:prstGeom prst="rect">
            <a:avLst/>
          </a:prstGeom>
          <a:solidFill>
            <a:srgbClr val="0E9845"/>
          </a:solidFill>
        </p:spPr>
      </p:sp>
      <p:sp>
        <p:nvSpPr>
          <p:cNvPr id="5" name="AutoShape 5"/>
          <p:cNvSpPr/>
          <p:nvPr/>
        </p:nvSpPr>
        <p:spPr>
          <a:xfrm>
            <a:off x="771525" y="3830603"/>
            <a:ext cx="3943350" cy="1676400"/>
          </a:xfrm>
          <a:prstGeom prst="rect">
            <a:avLst/>
          </a:prstGeom>
          <a:solidFill>
            <a:srgbClr val="EBFDFF"/>
          </a:solidFill>
        </p:spPr>
      </p:sp>
      <p:sp>
        <p:nvSpPr>
          <p:cNvPr id="6" name="AutoShape 6"/>
          <p:cNvSpPr/>
          <p:nvPr/>
        </p:nvSpPr>
        <p:spPr>
          <a:xfrm>
            <a:off x="5038725" y="3830603"/>
            <a:ext cx="3943350" cy="5238750"/>
          </a:xfrm>
          <a:prstGeom prst="rect">
            <a:avLst/>
          </a:prstGeom>
          <a:solidFill>
            <a:srgbClr val="0E9845"/>
          </a:solidFill>
        </p:spPr>
      </p:sp>
      <p:sp>
        <p:nvSpPr>
          <p:cNvPr id="7" name="AutoShape 7"/>
          <p:cNvSpPr/>
          <p:nvPr/>
        </p:nvSpPr>
        <p:spPr>
          <a:xfrm>
            <a:off x="5038725" y="3830603"/>
            <a:ext cx="3943350" cy="1676400"/>
          </a:xfrm>
          <a:prstGeom prst="rect">
            <a:avLst/>
          </a:prstGeom>
          <a:solidFill>
            <a:srgbClr val="EBFDFF"/>
          </a:solidFill>
        </p:spPr>
      </p:sp>
      <p:sp>
        <p:nvSpPr>
          <p:cNvPr id="8" name="AutoShape 8"/>
          <p:cNvSpPr/>
          <p:nvPr/>
        </p:nvSpPr>
        <p:spPr>
          <a:xfrm>
            <a:off x="9305925" y="3830603"/>
            <a:ext cx="3943350" cy="5238750"/>
          </a:xfrm>
          <a:prstGeom prst="rect">
            <a:avLst/>
          </a:prstGeom>
          <a:solidFill>
            <a:srgbClr val="0E9845"/>
          </a:solidFill>
        </p:spPr>
      </p:sp>
      <p:sp>
        <p:nvSpPr>
          <p:cNvPr id="9" name="AutoShape 9"/>
          <p:cNvSpPr/>
          <p:nvPr/>
        </p:nvSpPr>
        <p:spPr>
          <a:xfrm>
            <a:off x="9305925" y="3830603"/>
            <a:ext cx="3943350" cy="1676400"/>
          </a:xfrm>
          <a:prstGeom prst="rect">
            <a:avLst/>
          </a:prstGeom>
          <a:solidFill>
            <a:srgbClr val="EBFDFF"/>
          </a:solidFill>
        </p:spPr>
      </p:sp>
      <p:sp>
        <p:nvSpPr>
          <p:cNvPr id="10" name="AutoShape 10"/>
          <p:cNvSpPr/>
          <p:nvPr/>
        </p:nvSpPr>
        <p:spPr>
          <a:xfrm>
            <a:off x="13573125" y="3830603"/>
            <a:ext cx="3943350" cy="5238750"/>
          </a:xfrm>
          <a:prstGeom prst="rect">
            <a:avLst/>
          </a:prstGeom>
          <a:solidFill>
            <a:srgbClr val="0E9845"/>
          </a:solidFill>
        </p:spPr>
      </p:sp>
      <p:sp>
        <p:nvSpPr>
          <p:cNvPr id="11" name="AutoShape 11"/>
          <p:cNvSpPr/>
          <p:nvPr/>
        </p:nvSpPr>
        <p:spPr>
          <a:xfrm>
            <a:off x="13573125" y="3830603"/>
            <a:ext cx="3943350" cy="1676400"/>
          </a:xfrm>
          <a:prstGeom prst="rect">
            <a:avLst/>
          </a:prstGeom>
          <a:solidFill>
            <a:srgbClr val="EBFDFF"/>
          </a:solidFill>
        </p:spPr>
      </p:sp>
      <p:grpSp>
        <p:nvGrpSpPr>
          <p:cNvPr id="12" name="Group 12"/>
          <p:cNvGrpSpPr/>
          <p:nvPr/>
        </p:nvGrpSpPr>
        <p:grpSpPr>
          <a:xfrm>
            <a:off x="273360" y="1067786"/>
            <a:ext cx="17633155" cy="2488448"/>
            <a:chOff x="0" y="0"/>
            <a:chExt cx="10813526" cy="1570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E9EBE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906780" y="0"/>
              <a:ext cx="9906746" cy="1570990"/>
            </a:xfrm>
            <a:custGeom>
              <a:avLst/>
              <a:gdLst/>
              <a:ahLst/>
              <a:cxnLst/>
              <a:rect l="l" t="t" r="r" b="b"/>
              <a:pathLst>
                <a:path w="9906746" h="1570990">
                  <a:moveTo>
                    <a:pt x="8999966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9906746" y="1570990"/>
                  </a:lnTo>
                  <a:close/>
                </a:path>
              </a:pathLst>
            </a:custGeom>
            <a:solidFill>
              <a:srgbClr val="E9EBED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4026"/>
          <a:stretch>
            <a:fillRect/>
          </a:stretch>
        </p:blipFill>
        <p:spPr>
          <a:xfrm>
            <a:off x="16417975" y="401493"/>
            <a:ext cx="1098500" cy="62720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00444" y="4148382"/>
            <a:ext cx="2685512" cy="101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spc="269">
                <a:solidFill>
                  <a:srgbClr val="05445E"/>
                </a:solidFill>
                <a:latin typeface="Raleway"/>
              </a:rPr>
              <a:t>DATOVÉ SLUŽBY</a:t>
            </a:r>
          </a:p>
          <a:p>
            <a:pPr algn="ctr">
              <a:lnSpc>
                <a:spcPts val="104"/>
              </a:lnSpc>
            </a:pPr>
            <a:endParaRPr lang="en-US" sz="2999" spc="269">
              <a:solidFill>
                <a:srgbClr val="05445E"/>
              </a:solidFill>
              <a:latin typeface="Raleway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89255" y="-477649"/>
            <a:ext cx="5090375" cy="509037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336641" y="4154453"/>
            <a:ext cx="3347518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270" dirty="0" err="1">
                <a:solidFill>
                  <a:srgbClr val="05445E"/>
                </a:solidFill>
                <a:latin typeface="Raleway"/>
              </a:rPr>
              <a:t>PODNIKÁNÍ</a:t>
            </a:r>
            <a:r>
              <a:rPr lang="en-US" sz="3000" spc="270" dirty="0">
                <a:solidFill>
                  <a:srgbClr val="05445E"/>
                </a:solidFill>
                <a:latin typeface="Raleway"/>
              </a:rPr>
              <a:t> A </a:t>
            </a:r>
            <a:r>
              <a:rPr lang="en-US" sz="3000" spc="270" dirty="0" err="1">
                <a:solidFill>
                  <a:srgbClr val="05445E"/>
                </a:solidFill>
                <a:latin typeface="Raleway"/>
              </a:rPr>
              <a:t>INOVACE</a:t>
            </a:r>
            <a:endParaRPr lang="en-US" sz="3000" spc="270" dirty="0">
              <a:solidFill>
                <a:srgbClr val="05445E"/>
              </a:solidFill>
              <a:latin typeface="Ralew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603841" y="4402103"/>
            <a:ext cx="334751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270">
                <a:solidFill>
                  <a:srgbClr val="05445E"/>
                </a:solidFill>
                <a:latin typeface="Raleway"/>
              </a:rPr>
              <a:t>ENERGETIKA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11782" y="4154453"/>
            <a:ext cx="3347518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270">
                <a:solidFill>
                  <a:srgbClr val="05445E"/>
                </a:solidFill>
                <a:latin typeface="Raleway"/>
              </a:rPr>
              <a:t>REVITALIZACE ÚZEMÍ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8345" y="5713636"/>
            <a:ext cx="3389710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00"/>
              </a:lnSpc>
              <a:buFontTx/>
              <a:buChar char="-"/>
            </a:pP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infrastrukturní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a SW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služby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pro krajské </a:t>
            </a:r>
            <a:r>
              <a:rPr lang="cs-CZ" sz="2000" spc="40" dirty="0" err="1" smtClean="0">
                <a:solidFill>
                  <a:srgbClr val="FFFFFF"/>
                </a:solidFill>
                <a:latin typeface="Raleway"/>
              </a:rPr>
              <a:t>org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, města, obce,</a:t>
            </a:r>
          </a:p>
          <a:p>
            <a:pPr marL="342900" indent="-342900">
              <a:lnSpc>
                <a:spcPts val="2600"/>
              </a:lnSpc>
              <a:buFontTx/>
              <a:buChar char="-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š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kolící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centrum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informatiky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; </a:t>
            </a:r>
            <a:endParaRPr lang="cs-CZ" sz="2000" spc="40" dirty="0" smtClean="0">
              <a:solidFill>
                <a:srgbClr val="FFFFFF"/>
              </a:solidFill>
              <a:latin typeface="Raleway"/>
            </a:endParaRPr>
          </a:p>
          <a:p>
            <a:pPr marL="342900" indent="-342900">
              <a:lnSpc>
                <a:spcPts val="2600"/>
              </a:lnSpc>
              <a:buFontTx/>
              <a:buChar char="-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d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igitální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datová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open 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platforma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PORTABO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...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321972" y="5713636"/>
            <a:ext cx="3772012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p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rogramy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na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podporu</a:t>
            </a:r>
            <a:r>
              <a:rPr lang="cs-CZ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podnikání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 a inovací, </a:t>
            </a:r>
          </a:p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sídlo </a:t>
            </a:r>
            <a:r>
              <a:rPr lang="cs-CZ" sz="2000" spc="40" dirty="0" err="1" smtClean="0">
                <a:solidFill>
                  <a:srgbClr val="FFFFFF"/>
                </a:solidFill>
                <a:latin typeface="Raleway"/>
              </a:rPr>
              <a:t>ICUK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;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 </a:t>
            </a:r>
          </a:p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prostory pro </a:t>
            </a:r>
            <a:r>
              <a:rPr lang="cs-CZ" sz="2000" spc="40" dirty="0" err="1" smtClean="0">
                <a:solidFill>
                  <a:srgbClr val="FFFFFF"/>
                </a:solidFill>
                <a:latin typeface="Raleway"/>
              </a:rPr>
              <a:t>zasídlování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 firem</a:t>
            </a:r>
          </a:p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rozvoj inovačního ekosystému</a:t>
            </a:r>
            <a:endParaRPr lang="en-US" sz="2000" spc="40" dirty="0">
              <a:solidFill>
                <a:srgbClr val="FFFFFF"/>
              </a:solidFill>
              <a:latin typeface="Raleway"/>
            </a:endParaRPr>
          </a:p>
          <a:p>
            <a:pPr algn="ctr">
              <a:lnSpc>
                <a:spcPts val="2600"/>
              </a:lnSpc>
            </a:pPr>
            <a:endParaRPr lang="en-US" sz="2000" spc="40" dirty="0">
              <a:solidFill>
                <a:srgbClr val="FFFFFF"/>
              </a:solidFill>
              <a:latin typeface="Raleway"/>
            </a:endParaRPr>
          </a:p>
          <a:p>
            <a:pPr algn="ctr">
              <a:lnSpc>
                <a:spcPts val="2600"/>
              </a:lnSpc>
            </a:pPr>
            <a:endParaRPr lang="en-US" sz="2000" spc="4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537792" y="5713636"/>
            <a:ext cx="3479615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vybudování Krajského e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nergetické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ho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centr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a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Ústeckého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kraje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; </a:t>
            </a:r>
            <a:endParaRPr lang="cs-CZ" sz="2000" spc="40" dirty="0" smtClean="0">
              <a:solidFill>
                <a:srgbClr val="FFFFFF"/>
              </a:solidFill>
              <a:latin typeface="Raleway"/>
            </a:endParaRPr>
          </a:p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Služby, poradenství pro města a obce v </a:t>
            </a:r>
            <a:r>
              <a:rPr lang="cs-CZ" sz="2000" spc="40" dirty="0" err="1" smtClean="0">
                <a:solidFill>
                  <a:srgbClr val="FFFFFF"/>
                </a:solidFill>
                <a:latin typeface="Raleway"/>
              </a:rPr>
              <a:t>ÚK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br>
              <a:rPr lang="cs-CZ" sz="2000" spc="40" dirty="0" smtClean="0">
                <a:solidFill>
                  <a:srgbClr val="FFFFFF"/>
                </a:solidFill>
                <a:latin typeface="Raleway"/>
              </a:rPr>
            </a:b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v oblastech </a:t>
            </a:r>
            <a:r>
              <a:rPr lang="cs-CZ" sz="2000" spc="40" dirty="0" err="1" smtClean="0">
                <a:solidFill>
                  <a:srgbClr val="FFFFFF"/>
                </a:solidFill>
                <a:latin typeface="Raleway"/>
              </a:rPr>
              <a:t>OZE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, nové energetiky</a:t>
            </a:r>
          </a:p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vzdělávání / osvěta </a:t>
            </a:r>
            <a:endParaRPr lang="en-US" sz="2000" spc="40" dirty="0">
              <a:solidFill>
                <a:srgbClr val="FFFFFF"/>
              </a:solidFill>
              <a:latin typeface="Raleway"/>
            </a:endParaRPr>
          </a:p>
          <a:p>
            <a:pPr algn="ctr">
              <a:lnSpc>
                <a:spcPts val="2600"/>
              </a:lnSpc>
            </a:pPr>
            <a:endParaRPr lang="en-US" sz="2000" spc="4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768121" y="5713636"/>
            <a:ext cx="3997899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z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pracování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územních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podkladů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pokrývajících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celé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území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kraje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s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důrazem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na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vlastní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pánevní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oblas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t</a:t>
            </a:r>
          </a:p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o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dborná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,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koncepční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pom</a:t>
            </a:r>
            <a:r>
              <a:rPr lang="cs-CZ" sz="2000" spc="40" dirty="0" err="1" smtClean="0">
                <a:solidFill>
                  <a:srgbClr val="FFFFFF"/>
                </a:solidFill>
                <a:latin typeface="Raleway"/>
              </a:rPr>
              <a:t>oc</a:t>
            </a: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při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územním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plánování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;</a:t>
            </a:r>
            <a:endParaRPr lang="cs-CZ" sz="2000" spc="40" dirty="0" smtClean="0">
              <a:solidFill>
                <a:srgbClr val="FFFFFF"/>
              </a:solidFill>
              <a:latin typeface="Raleway"/>
            </a:endParaRPr>
          </a:p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k</a:t>
            </a:r>
            <a:r>
              <a:rPr lang="en-US" sz="2000" spc="40" dirty="0" err="1" smtClean="0">
                <a:solidFill>
                  <a:srgbClr val="FFFFFF"/>
                </a:solidFill>
                <a:latin typeface="Raleway"/>
              </a:rPr>
              <a:t>omplexní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řešení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urbanismu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veřejných</a:t>
            </a:r>
            <a:r>
              <a:rPr lang="en-US" sz="2000" spc="4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000" spc="40" dirty="0" err="1">
                <a:solidFill>
                  <a:srgbClr val="FFFFFF"/>
                </a:solidFill>
                <a:latin typeface="Raleway"/>
              </a:rPr>
              <a:t>prostranství</a:t>
            </a:r>
            <a:r>
              <a:rPr lang="en-US" sz="2000" spc="40" dirty="0" smtClean="0">
                <a:solidFill>
                  <a:srgbClr val="FFFFFF"/>
                </a:solidFill>
                <a:latin typeface="Raleway"/>
              </a:rPr>
              <a:t>...</a:t>
            </a:r>
            <a:endParaRPr lang="cs-CZ" sz="2000" spc="40" dirty="0" smtClean="0">
              <a:solidFill>
                <a:srgbClr val="FFFFFF"/>
              </a:solidFill>
              <a:latin typeface="Raleway"/>
            </a:endParaRPr>
          </a:p>
          <a:p>
            <a:pPr marL="342900" indent="-342900">
              <a:lnSpc>
                <a:spcPts val="2600"/>
              </a:lnSpc>
              <a:buFont typeface="Raleway" panose="020B0604020202020204" charset="-18"/>
              <a:buChar char="‒"/>
            </a:pPr>
            <a:r>
              <a:rPr lang="cs-CZ" sz="2000" spc="40" dirty="0" smtClean="0">
                <a:solidFill>
                  <a:srgbClr val="FFFFFF"/>
                </a:solidFill>
                <a:latin typeface="Raleway"/>
              </a:rPr>
              <a:t>participace</a:t>
            </a:r>
            <a:endParaRPr lang="en-US" sz="2000" spc="40" dirty="0">
              <a:solidFill>
                <a:srgbClr val="FFFFFF"/>
              </a:solidFill>
              <a:latin typeface="Raleway"/>
            </a:endParaRPr>
          </a:p>
          <a:p>
            <a:pPr algn="ctr">
              <a:lnSpc>
                <a:spcPts val="2600"/>
              </a:lnSpc>
            </a:pPr>
            <a:endParaRPr lang="en-US" sz="2000" spc="4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038725" y="-44222"/>
            <a:ext cx="8873058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4000" dirty="0" smtClean="0">
                <a:latin typeface="Carlito"/>
              </a:rPr>
              <a:t>Strategický projekt</a:t>
            </a:r>
          </a:p>
          <a:p>
            <a:pPr algn="ctr">
              <a:lnSpc>
                <a:spcPct val="200000"/>
              </a:lnSpc>
            </a:pPr>
            <a:r>
              <a:rPr lang="cs-CZ" sz="5400" dirty="0" smtClean="0">
                <a:solidFill>
                  <a:srgbClr val="004AAD"/>
                </a:solidFill>
                <a:latin typeface="Carlito"/>
              </a:rPr>
              <a:t>Transformační centrum </a:t>
            </a:r>
            <a:r>
              <a:rPr lang="cs-CZ" sz="5400" dirty="0" err="1" smtClean="0">
                <a:solidFill>
                  <a:srgbClr val="004AAD"/>
                </a:solidFill>
                <a:latin typeface="Carlito"/>
              </a:rPr>
              <a:t>ÚK</a:t>
            </a:r>
            <a:endParaRPr lang="en-US" sz="5400" dirty="0">
              <a:solidFill>
                <a:srgbClr val="004AAD"/>
              </a:solidFill>
              <a:latin typeface="Carlito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936233" y="2736031"/>
            <a:ext cx="641553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950 mil.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(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OPST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807 mil.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1537614" y="1494751"/>
            <a:ext cx="10287000" cy="7211773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0000"/>
          </a:blip>
          <a:srcRect l="54270" t="12822" r="17415" b="63754"/>
          <a:stretch>
            <a:fillRect/>
          </a:stretch>
        </p:blipFill>
        <p:spPr>
          <a:xfrm>
            <a:off x="-417345" y="-114872"/>
            <a:ext cx="8400909" cy="1043101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rcRect r="70429"/>
          <a:stretch>
            <a:fillRect/>
          </a:stretch>
        </p:blipFill>
        <p:spPr>
          <a:xfrm>
            <a:off x="4882379" y="369708"/>
            <a:ext cx="2057400" cy="192501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4026"/>
          <a:stretch>
            <a:fillRect/>
          </a:stretch>
        </p:blipFill>
        <p:spPr>
          <a:xfrm>
            <a:off x="16328445" y="396922"/>
            <a:ext cx="1060736" cy="60564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44504" y="2485715"/>
            <a:ext cx="5181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spc="40" dirty="0">
                <a:solidFill>
                  <a:srgbClr val="FFFFFF"/>
                </a:solidFill>
                <a:latin typeface="Fira Sans Medium"/>
              </a:rPr>
              <a:t>Dotační program </a:t>
            </a:r>
          </a:p>
          <a:p>
            <a:pPr algn="ctr"/>
            <a:endParaRPr lang="cs-CZ" sz="4000" spc="40" dirty="0" smtClean="0">
              <a:solidFill>
                <a:srgbClr val="FFFFFF"/>
              </a:solidFill>
              <a:latin typeface="Fira Sans Medium"/>
            </a:endParaRPr>
          </a:p>
          <a:p>
            <a:pPr algn="ctr"/>
            <a:r>
              <a:rPr lang="cs-CZ" sz="4000" spc="40" dirty="0" smtClean="0">
                <a:solidFill>
                  <a:srgbClr val="FFFFFF"/>
                </a:solidFill>
                <a:latin typeface="Fira Sans Medium"/>
              </a:rPr>
              <a:t>„</a:t>
            </a:r>
            <a:r>
              <a:rPr lang="cs-CZ" sz="4000" spc="40" dirty="0">
                <a:solidFill>
                  <a:srgbClr val="FFFFFF"/>
                </a:solidFill>
                <a:latin typeface="Fira Sans Medium"/>
              </a:rPr>
              <a:t>Podpora přípravy projektových záměrů v Ústeckém kraji 2022“ </a:t>
            </a:r>
            <a:endParaRPr lang="cs-CZ" sz="4000" spc="40" dirty="0" smtClean="0">
              <a:solidFill>
                <a:srgbClr val="FFFFFF"/>
              </a:solidFill>
              <a:latin typeface="Fira Sans Medium"/>
            </a:endParaRPr>
          </a:p>
          <a:p>
            <a:pPr algn="ctr"/>
            <a:endParaRPr lang="cs-CZ" sz="4000" spc="40" dirty="0">
              <a:solidFill>
                <a:srgbClr val="FFFFFF"/>
              </a:solidFill>
              <a:latin typeface="Fira Sans Medium"/>
            </a:endParaRPr>
          </a:p>
          <a:p>
            <a:pPr algn="ctr"/>
            <a:r>
              <a:rPr lang="cs-CZ" sz="4800" spc="40" dirty="0" smtClean="0">
                <a:solidFill>
                  <a:srgbClr val="FFFFFF"/>
                </a:solidFill>
                <a:latin typeface="Fira Sans Medium"/>
              </a:rPr>
              <a:t>4 mil. Kč</a:t>
            </a:r>
          </a:p>
          <a:p>
            <a:pPr algn="ctr"/>
            <a:r>
              <a:rPr lang="cs-CZ" sz="2000" i="1" spc="40" dirty="0" smtClean="0">
                <a:solidFill>
                  <a:srgbClr val="FFFFFF"/>
                </a:solidFill>
                <a:latin typeface="Fira Sans Medium"/>
              </a:rPr>
              <a:t>(z rozpočtu Ústeckého kraje) </a:t>
            </a:r>
            <a:endParaRPr lang="cs-CZ" sz="2000" i="1" spc="40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9137089" y="1441870"/>
            <a:ext cx="8122210" cy="1226032"/>
          </a:xfrm>
          <a:custGeom>
            <a:avLst/>
            <a:gdLst/>
            <a:ahLst/>
            <a:cxnLst/>
            <a:rect l="l" t="t" r="r" b="b"/>
            <a:pathLst>
              <a:path w="5420212" h="1041641">
                <a:moveTo>
                  <a:pt x="5295752" y="1041640"/>
                </a:moveTo>
                <a:lnTo>
                  <a:pt x="124460" y="1041640"/>
                </a:lnTo>
                <a:cubicBezTo>
                  <a:pt x="55880" y="1041640"/>
                  <a:pt x="0" y="985760"/>
                  <a:pt x="0" y="9171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295752" y="0"/>
                </a:lnTo>
                <a:cubicBezTo>
                  <a:pt x="5364332" y="0"/>
                  <a:pt x="5420212" y="55880"/>
                  <a:pt x="5420212" y="124460"/>
                </a:cubicBezTo>
                <a:lnTo>
                  <a:pt x="5420212" y="917181"/>
                </a:lnTo>
                <a:cubicBezTo>
                  <a:pt x="5420212" y="985761"/>
                  <a:pt x="5364332" y="1041641"/>
                  <a:pt x="5295752" y="1041641"/>
                </a:cubicBezTo>
                <a:close/>
              </a:path>
            </a:pathLst>
          </a:custGeom>
          <a:solidFill>
            <a:srgbClr val="004AAD"/>
          </a:solidFill>
        </p:spPr>
      </p:sp>
      <p:sp>
        <p:nvSpPr>
          <p:cNvPr id="16" name="TextovéPole 15"/>
          <p:cNvSpPr txBox="1"/>
          <p:nvPr/>
        </p:nvSpPr>
        <p:spPr>
          <a:xfrm>
            <a:off x="9540581" y="192196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prstClr val="white"/>
                </a:solidFill>
              </a:rPr>
              <a:t> </a:t>
            </a:r>
            <a:r>
              <a:rPr lang="cs-CZ" sz="2800" spc="18" dirty="0">
                <a:solidFill>
                  <a:srgbClr val="FFFFFF"/>
                </a:solidFill>
                <a:latin typeface="Fira Sans Light"/>
              </a:rPr>
              <a:t>obce do 5 000 </a:t>
            </a:r>
            <a:r>
              <a:rPr lang="cs-CZ" sz="2800" spc="18" dirty="0" smtClean="0">
                <a:solidFill>
                  <a:srgbClr val="FFFFFF"/>
                </a:solidFill>
                <a:latin typeface="Fira Sans Light"/>
              </a:rPr>
              <a:t>obyvatel</a:t>
            </a:r>
            <a:endParaRPr lang="cs-CZ" sz="2800" spc="18" dirty="0">
              <a:solidFill>
                <a:srgbClr val="FFFFFF"/>
              </a:solidFill>
              <a:latin typeface="Fira Sans Light"/>
            </a:endParaRPr>
          </a:p>
        </p:txBody>
      </p:sp>
      <p:grpSp>
        <p:nvGrpSpPr>
          <p:cNvPr id="18" name="Group 4"/>
          <p:cNvGrpSpPr/>
          <p:nvPr/>
        </p:nvGrpSpPr>
        <p:grpSpPr>
          <a:xfrm>
            <a:off x="9248959" y="2898356"/>
            <a:ext cx="8061346" cy="4480109"/>
            <a:chOff x="0" y="1"/>
            <a:chExt cx="5420212" cy="3204370"/>
          </a:xfrm>
        </p:grpSpPr>
        <p:sp>
          <p:nvSpPr>
            <p:cNvPr id="19" name="Freeform 5"/>
            <p:cNvSpPr/>
            <p:nvPr/>
          </p:nvSpPr>
          <p:spPr>
            <a:xfrm>
              <a:off x="0" y="1"/>
              <a:ext cx="5420212" cy="3204370"/>
            </a:xfrm>
            <a:custGeom>
              <a:avLst/>
              <a:gdLst/>
              <a:ahLst/>
              <a:cxnLst/>
              <a:rect l="l" t="t" r="r" b="b"/>
              <a:pathLst>
                <a:path w="5420212" h="4676564">
                  <a:moveTo>
                    <a:pt x="5295752" y="4676564"/>
                  </a:moveTo>
                  <a:lnTo>
                    <a:pt x="124460" y="4676564"/>
                  </a:lnTo>
                  <a:cubicBezTo>
                    <a:pt x="55880" y="4676564"/>
                    <a:pt x="0" y="4620684"/>
                    <a:pt x="0" y="455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4552104"/>
                  </a:lnTo>
                  <a:cubicBezTo>
                    <a:pt x="5420212" y="4620684"/>
                    <a:pt x="5364332" y="4676564"/>
                    <a:pt x="5295752" y="4676564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r>
                <a:rPr lang="cs-CZ" sz="2000" i="1" spc="18" dirty="0">
                  <a:solidFill>
                    <a:srgbClr val="FFFFFF"/>
                  </a:solidFill>
                  <a:latin typeface="Fira Sans Light"/>
                </a:rPr>
                <a:t>Předmět podpory</a:t>
              </a:r>
              <a:r>
                <a:rPr lang="cs-CZ" sz="2000" i="1" spc="18" dirty="0" smtClean="0">
                  <a:solidFill>
                    <a:srgbClr val="FFFFFF"/>
                  </a:solidFill>
                  <a:latin typeface="Fira Sans Light"/>
                </a:rPr>
                <a:t>:</a:t>
              </a:r>
            </a:p>
            <a:p>
              <a:endParaRPr lang="cs-CZ" sz="2000" spc="18" dirty="0">
                <a:solidFill>
                  <a:srgbClr val="FFFFFF"/>
                </a:solidFill>
                <a:latin typeface="Fira Sans Light"/>
              </a:endParaRPr>
            </a:p>
            <a:p>
              <a:pPr marL="342900" indent="-342900">
                <a:buFontTx/>
                <a:buChar char="-"/>
              </a:pP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příprava </a:t>
              </a:r>
              <a:r>
                <a:rPr lang="cs-CZ" sz="2000" spc="18" dirty="0">
                  <a:solidFill>
                    <a:srgbClr val="FFFFFF"/>
                  </a:solidFill>
                  <a:latin typeface="Fira Sans Light"/>
                </a:rPr>
                <a:t>odborné dokumentace, která bude sloužit pro předložení do národních a evropských dotačních </a:t>
              </a: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programů,</a:t>
              </a:r>
            </a:p>
            <a:p>
              <a:endParaRPr lang="cs-CZ" sz="2000" spc="18" dirty="0" smtClean="0">
                <a:solidFill>
                  <a:srgbClr val="FFFFFF"/>
                </a:solidFill>
                <a:latin typeface="Fira Sans Light"/>
              </a:endParaRPr>
            </a:p>
            <a:p>
              <a:pPr marL="342900" indent="-342900">
                <a:buFontTx/>
                <a:buChar char="-"/>
              </a:pP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lze použít na zpracování: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energetický audit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projektová dokumentace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hydrogeologický průzkum (posudek)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geologický průzkum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odborné studie (např. územní, technické, regulační)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zpracování projektové žádosti o podporu do </a:t>
              </a:r>
              <a:r>
                <a:rPr lang="cs-CZ" sz="2000" spc="18" dirty="0" err="1" smtClean="0">
                  <a:solidFill>
                    <a:srgbClr val="FFFFFF"/>
                  </a:solidFill>
                  <a:latin typeface="Fira Sans Light"/>
                </a:rPr>
                <a:t>nár</a:t>
              </a:r>
              <a:r>
                <a:rPr lang="cs-CZ" sz="2000" spc="18" dirty="0" smtClean="0">
                  <a:solidFill>
                    <a:srgbClr val="FFFFFF"/>
                  </a:solidFill>
                  <a:latin typeface="Fira Sans Light"/>
                </a:rPr>
                <a:t>. a evropských dotačních programů</a:t>
              </a:r>
              <a:endParaRPr lang="cs-CZ" sz="2000" spc="18" dirty="0">
                <a:solidFill>
                  <a:srgbClr val="FFFFFF"/>
                </a:solidFill>
                <a:latin typeface="Fira Sans Light"/>
              </a:endParaRPr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9307385" y="1483102"/>
            <a:ext cx="277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prstClr val="white"/>
                </a:solidFill>
              </a:rPr>
              <a:t>Určeno pro:</a:t>
            </a:r>
            <a:endParaRPr lang="cs-CZ" sz="2400" i="1" dirty="0">
              <a:solidFill>
                <a:prstClr val="white"/>
              </a:solidFill>
            </a:endParaRPr>
          </a:p>
        </p:txBody>
      </p:sp>
      <p:grpSp>
        <p:nvGrpSpPr>
          <p:cNvPr id="21" name="Group 4"/>
          <p:cNvGrpSpPr/>
          <p:nvPr/>
        </p:nvGrpSpPr>
        <p:grpSpPr>
          <a:xfrm>
            <a:off x="9327835" y="7878880"/>
            <a:ext cx="8061346" cy="1912820"/>
            <a:chOff x="0" y="0"/>
            <a:chExt cx="5420212" cy="4676564"/>
          </a:xfrm>
        </p:grpSpPr>
        <p:sp>
          <p:nvSpPr>
            <p:cNvPr id="22" name="Freeform 5"/>
            <p:cNvSpPr/>
            <p:nvPr/>
          </p:nvSpPr>
          <p:spPr>
            <a:xfrm>
              <a:off x="0" y="0"/>
              <a:ext cx="5420212" cy="4676564"/>
            </a:xfrm>
            <a:custGeom>
              <a:avLst/>
              <a:gdLst/>
              <a:ahLst/>
              <a:cxnLst/>
              <a:rect l="l" t="t" r="r" b="b"/>
              <a:pathLst>
                <a:path w="5420212" h="4676564">
                  <a:moveTo>
                    <a:pt x="5295752" y="4676564"/>
                  </a:moveTo>
                  <a:lnTo>
                    <a:pt x="124460" y="4676564"/>
                  </a:lnTo>
                  <a:cubicBezTo>
                    <a:pt x="55880" y="4676564"/>
                    <a:pt x="0" y="4620684"/>
                    <a:pt x="0" y="455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4552104"/>
                  </a:lnTo>
                  <a:cubicBezTo>
                    <a:pt x="5420212" y="4620684"/>
                    <a:pt x="5364332" y="4676564"/>
                    <a:pt x="5295752" y="467656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3" name="Obdélník 22"/>
          <p:cNvSpPr/>
          <p:nvPr/>
        </p:nvSpPr>
        <p:spPr>
          <a:xfrm>
            <a:off x="9504091" y="7919372"/>
            <a:ext cx="69871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spc="18" dirty="0" smtClean="0">
                <a:solidFill>
                  <a:srgbClr val="FFFFFF"/>
                </a:solidFill>
                <a:latin typeface="Fira Sans Light"/>
              </a:rPr>
              <a:t>Výše a míra dotace:</a:t>
            </a:r>
          </a:p>
          <a:p>
            <a:endParaRPr lang="cs-CZ" i="1" spc="18" dirty="0" smtClean="0">
              <a:solidFill>
                <a:srgbClr val="FFFFFF"/>
              </a:solidFill>
              <a:latin typeface="Fira Sans Ligh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spc="18" dirty="0">
                <a:solidFill>
                  <a:srgbClr val="FFFFFF"/>
                </a:solidFill>
                <a:latin typeface="Fira Sans Light"/>
              </a:rPr>
              <a:t>min. výše dotace na 1 projekt 50 </a:t>
            </a:r>
            <a:r>
              <a:rPr lang="cs-CZ" sz="2000" spc="18" dirty="0" err="1">
                <a:solidFill>
                  <a:srgbClr val="FFFFFF"/>
                </a:solidFill>
                <a:latin typeface="Fira Sans Light"/>
              </a:rPr>
              <a:t>tis.Kč</a:t>
            </a:r>
            <a:endParaRPr lang="cs-CZ" sz="2000" spc="18" dirty="0">
              <a:solidFill>
                <a:srgbClr val="FFFFFF"/>
              </a:solidFill>
              <a:latin typeface="Fira Sans Ligh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spc="18" dirty="0">
                <a:solidFill>
                  <a:srgbClr val="FFFFFF"/>
                </a:solidFill>
                <a:latin typeface="Fira Sans Light"/>
              </a:rPr>
              <a:t>max. výše dotace na 1 projekt 200 </a:t>
            </a:r>
            <a:r>
              <a:rPr lang="cs-CZ" sz="2000" spc="18" dirty="0" err="1">
                <a:solidFill>
                  <a:srgbClr val="FFFFFF"/>
                </a:solidFill>
                <a:latin typeface="Fira Sans Light"/>
              </a:rPr>
              <a:t>tis.Kč</a:t>
            </a:r>
            <a:r>
              <a:rPr lang="cs-CZ" sz="2000" spc="18" dirty="0">
                <a:solidFill>
                  <a:srgbClr val="FFFFFF"/>
                </a:solidFill>
                <a:latin typeface="Fira Sans Ligh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spc="18" dirty="0">
                <a:solidFill>
                  <a:srgbClr val="FFFFFF"/>
                </a:solidFill>
                <a:latin typeface="Fira Sans Light"/>
              </a:rPr>
              <a:t>míra dotace:  70% z celkových uznatelných nákladů</a:t>
            </a:r>
          </a:p>
        </p:txBody>
      </p:sp>
    </p:spTree>
    <p:extLst>
      <p:ext uri="{BB962C8B-B14F-4D97-AF65-F5344CB8AC3E}">
        <p14:creationId xmlns:p14="http://schemas.microsoft.com/office/powerpoint/2010/main" val="21010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1537614" y="1494751"/>
            <a:ext cx="10287000" cy="7211773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0000"/>
          </a:blip>
          <a:srcRect l="54270" t="12822" r="17415" b="63754"/>
          <a:stretch>
            <a:fillRect/>
          </a:stretch>
        </p:blipFill>
        <p:spPr>
          <a:xfrm>
            <a:off x="-417345" y="-114872"/>
            <a:ext cx="8400909" cy="1043101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rcRect r="70429"/>
          <a:stretch>
            <a:fillRect/>
          </a:stretch>
        </p:blipFill>
        <p:spPr>
          <a:xfrm>
            <a:off x="4882379" y="369708"/>
            <a:ext cx="2057400" cy="192501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4026"/>
          <a:stretch>
            <a:fillRect/>
          </a:stretch>
        </p:blipFill>
        <p:spPr>
          <a:xfrm>
            <a:off x="16328445" y="396922"/>
            <a:ext cx="1060736" cy="60564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44504" y="2485715"/>
            <a:ext cx="5181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spc="40" dirty="0">
                <a:solidFill>
                  <a:srgbClr val="FFFFFF"/>
                </a:solidFill>
                <a:latin typeface="Fira Sans Medium"/>
              </a:rPr>
              <a:t>Dotační program </a:t>
            </a:r>
          </a:p>
          <a:p>
            <a:pPr algn="ctr"/>
            <a:endParaRPr lang="cs-CZ" sz="4000" spc="40" dirty="0" smtClean="0">
              <a:solidFill>
                <a:srgbClr val="FFFFFF"/>
              </a:solidFill>
              <a:latin typeface="Fira Sans Medium"/>
            </a:endParaRPr>
          </a:p>
          <a:p>
            <a:pPr algn="ctr"/>
            <a:r>
              <a:rPr lang="cs-CZ" sz="4000" spc="40" dirty="0" smtClean="0">
                <a:solidFill>
                  <a:srgbClr val="FFFFFF"/>
                </a:solidFill>
                <a:latin typeface="Fira Sans Medium"/>
              </a:rPr>
              <a:t>„</a:t>
            </a:r>
            <a:r>
              <a:rPr lang="cs-CZ" sz="4000" spc="40" dirty="0">
                <a:solidFill>
                  <a:srgbClr val="FFFFFF"/>
                </a:solidFill>
                <a:latin typeface="Fira Sans Medium"/>
              </a:rPr>
              <a:t>Podpora přípravy projektových záměrů v Ústeckém kraji 2022“ </a:t>
            </a:r>
            <a:endParaRPr lang="cs-CZ" sz="4000" spc="40" dirty="0" smtClean="0">
              <a:solidFill>
                <a:srgbClr val="FFFFFF"/>
              </a:solidFill>
              <a:latin typeface="Fira Sans Medium"/>
            </a:endParaRPr>
          </a:p>
          <a:p>
            <a:pPr algn="ctr"/>
            <a:endParaRPr lang="cs-CZ" sz="4000" spc="40" dirty="0">
              <a:solidFill>
                <a:srgbClr val="FFFFFF"/>
              </a:solidFill>
              <a:latin typeface="Fira Sans Medium"/>
            </a:endParaRPr>
          </a:p>
          <a:p>
            <a:pPr algn="ctr"/>
            <a:r>
              <a:rPr lang="cs-CZ" sz="4800" spc="40" dirty="0" smtClean="0">
                <a:solidFill>
                  <a:srgbClr val="FFFFFF"/>
                </a:solidFill>
                <a:latin typeface="Fira Sans Medium"/>
              </a:rPr>
              <a:t>4 mil. Kč</a:t>
            </a:r>
          </a:p>
          <a:p>
            <a:pPr algn="ctr"/>
            <a:r>
              <a:rPr lang="cs-CZ" sz="2000" i="1" spc="40" dirty="0" smtClean="0">
                <a:solidFill>
                  <a:srgbClr val="FFFFFF"/>
                </a:solidFill>
                <a:latin typeface="Fira Sans Medium"/>
              </a:rPr>
              <a:t>(z rozpočtu Ústeckého kraje) </a:t>
            </a:r>
            <a:endParaRPr lang="cs-CZ" sz="2000" i="1" spc="40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915251" y="245164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18" dirty="0" smtClean="0">
                <a:solidFill>
                  <a:prstClr val="black"/>
                </a:solidFill>
                <a:latin typeface="Fira Sans Light"/>
              </a:rPr>
              <a:t>Harmonogram:  </a:t>
            </a:r>
            <a:endParaRPr lang="cs-CZ" sz="2800" spc="18" dirty="0">
              <a:solidFill>
                <a:prstClr val="black"/>
              </a:solidFill>
              <a:latin typeface="Fira Sans Light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8987279" y="3238500"/>
          <a:ext cx="8229600" cy="2401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6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/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 smtClean="0">
                          <a:effectLst/>
                        </a:rPr>
                        <a:t>  vyhlášení </a:t>
                      </a:r>
                      <a:r>
                        <a:rPr lang="cs-CZ" sz="2000" dirty="0">
                          <a:effectLst/>
                        </a:rPr>
                        <a:t>dotačního programu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14. března 2022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46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  zahájení </a:t>
                      </a:r>
                      <a:r>
                        <a:rPr lang="cs-CZ" sz="2000" dirty="0">
                          <a:effectLst/>
                        </a:rPr>
                        <a:t>příjmu </a:t>
                      </a:r>
                      <a:r>
                        <a:rPr lang="cs-CZ" sz="2000" dirty="0" smtClean="0">
                          <a:effectLst/>
                        </a:rPr>
                        <a:t>žádostí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13. dubna 2022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6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  ukončení </a:t>
                      </a:r>
                      <a:r>
                        <a:rPr lang="cs-CZ" sz="2000" dirty="0">
                          <a:effectLst/>
                        </a:rPr>
                        <a:t>příjmu </a:t>
                      </a:r>
                      <a:r>
                        <a:rPr lang="cs-CZ" sz="2000" dirty="0" smtClean="0">
                          <a:effectLst/>
                        </a:rPr>
                        <a:t>žádostí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13. června 2022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6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  lhůta </a:t>
                      </a:r>
                      <a:r>
                        <a:rPr lang="cs-CZ" sz="2000" dirty="0">
                          <a:effectLst/>
                        </a:rPr>
                        <a:t>pro rozhodnutí o žádostech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31. října 2022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10347" y="1596403"/>
            <a:ext cx="7184140" cy="1783704"/>
            <a:chOff x="0" y="-9525"/>
            <a:chExt cx="9578854" cy="2378273"/>
          </a:xfrm>
        </p:grpSpPr>
        <p:sp>
          <p:nvSpPr>
            <p:cNvPr id="3" name="TextBox 3"/>
            <p:cNvSpPr txBox="1"/>
            <p:nvPr/>
          </p:nvSpPr>
          <p:spPr>
            <a:xfrm>
              <a:off x="0" y="1035049"/>
              <a:ext cx="9578854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spc="14">
                  <a:solidFill>
                    <a:srgbClr val="000000"/>
                  </a:solidFill>
                  <a:latin typeface="Fira Sans Light"/>
                </a:rPr>
                <a:t>Ing. Jana Nedrdová </a:t>
              </a:r>
              <a:r>
                <a:rPr lang="cs-CZ" sz="2800" spc="14" smtClean="0">
                  <a:solidFill>
                    <a:srgbClr val="000000"/>
                  </a:solidFill>
                  <a:latin typeface="Fira Sans Light"/>
                </a:rPr>
                <a:t>    </a:t>
              </a:r>
              <a:r>
                <a:rPr lang="en-US" sz="2800" spc="14" smtClean="0">
                  <a:solidFill>
                    <a:srgbClr val="000000"/>
                  </a:solidFill>
                  <a:latin typeface="Fira Sans Light"/>
                </a:rPr>
                <a:t>475 </a:t>
              </a:r>
              <a:r>
                <a:rPr lang="en-US" sz="2800" spc="14">
                  <a:solidFill>
                    <a:srgbClr val="000000"/>
                  </a:solidFill>
                  <a:latin typeface="Fira Sans Light"/>
                </a:rPr>
                <a:t>657 </a:t>
              </a:r>
              <a:r>
                <a:rPr lang="en-US" sz="2800" spc="14" smtClean="0">
                  <a:solidFill>
                    <a:srgbClr val="000000"/>
                  </a:solidFill>
                  <a:latin typeface="Fira Sans Light"/>
                </a:rPr>
                <a:t>944</a:t>
              </a:r>
              <a:endParaRPr lang="cs-CZ" sz="2800" spc="14" smtClean="0">
                <a:solidFill>
                  <a:srgbClr val="000000"/>
                </a:solidFill>
                <a:latin typeface="Fira Sans Light"/>
              </a:endParaRPr>
            </a:p>
            <a:p>
              <a:pPr>
                <a:lnSpc>
                  <a:spcPts val="3920"/>
                </a:lnSpc>
              </a:pPr>
              <a:r>
                <a:rPr lang="cs-CZ" sz="2800" spc="14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cs-CZ" sz="2800" spc="14" smtClean="0">
                  <a:solidFill>
                    <a:srgbClr val="000000"/>
                  </a:solidFill>
                  <a:latin typeface="Fira Sans Light"/>
                </a:rPr>
                <a:t>                                  734 393 900 </a:t>
              </a:r>
              <a:endParaRPr lang="en-US" sz="2800" spc="14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9578854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pc="105">
                  <a:solidFill>
                    <a:srgbClr val="004AAD"/>
                  </a:solidFill>
                  <a:latin typeface="Fira Sans Medium Bold"/>
                </a:rPr>
                <a:t>Telefonní číslo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10350" y="4498181"/>
            <a:ext cx="7184137" cy="1253687"/>
            <a:chOff x="0" y="-9525"/>
            <a:chExt cx="9578850" cy="1671583"/>
          </a:xfrm>
        </p:grpSpPr>
        <p:sp>
          <p:nvSpPr>
            <p:cNvPr id="6" name="TextBox 6"/>
            <p:cNvSpPr txBox="1"/>
            <p:nvPr/>
          </p:nvSpPr>
          <p:spPr>
            <a:xfrm>
              <a:off x="0" y="1035049"/>
              <a:ext cx="9578850" cy="627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spc="14" smtClean="0">
                  <a:solidFill>
                    <a:srgbClr val="000000"/>
                  </a:solidFill>
                  <a:latin typeface="Fira Sans Light"/>
                </a:rPr>
                <a:t>nedrdova.j@kr-ustecky.cz</a:t>
              </a:r>
              <a:endParaRPr lang="en-US" sz="2800" spc="14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957885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pc="105">
                  <a:solidFill>
                    <a:srgbClr val="004AAD"/>
                  </a:solidFill>
                  <a:latin typeface="Fira Sans Medium Bold"/>
                </a:rPr>
                <a:t>Emailová adresa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10350" y="7407103"/>
            <a:ext cx="9100201" cy="1776571"/>
            <a:chOff x="0" y="0"/>
            <a:chExt cx="12133601" cy="2368762"/>
          </a:xfrm>
        </p:grpSpPr>
        <p:sp>
          <p:nvSpPr>
            <p:cNvPr id="9" name="TextBox 9"/>
            <p:cNvSpPr txBox="1"/>
            <p:nvPr/>
          </p:nvSpPr>
          <p:spPr>
            <a:xfrm>
              <a:off x="0" y="1035050"/>
              <a:ext cx="12133601" cy="133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spc="14">
                  <a:solidFill>
                    <a:srgbClr val="000000"/>
                  </a:solidFill>
                  <a:latin typeface="Fira Sans Light"/>
                </a:rPr>
                <a:t>https://rskuk.cz/fond-pro-spravedlivou transformaci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endParaRPr lang="en-US" sz="2800" spc="14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2133601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pc="105">
                  <a:solidFill>
                    <a:srgbClr val="004AAD"/>
                  </a:solidFill>
                  <a:latin typeface="Fira Sans Medium Bold"/>
                </a:rPr>
                <a:t>Webové stránky RSK ÚK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-1905000" y="7200900"/>
            <a:ext cx="7552590" cy="431228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71061" y="1660697"/>
            <a:ext cx="5449140" cy="4693844"/>
            <a:chOff x="0" y="76200"/>
            <a:chExt cx="7265521" cy="625845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76200"/>
              <a:ext cx="7265521" cy="1617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170"/>
                </a:lnSpc>
                <a:spcBef>
                  <a:spcPct val="0"/>
                </a:spcBef>
              </a:pPr>
              <a:r>
                <a:rPr lang="en-US" sz="8336">
                  <a:solidFill>
                    <a:srgbClr val="1836B2"/>
                  </a:solidFill>
                  <a:latin typeface="Fira Sans Medium Bold"/>
                </a:rPr>
                <a:t>Kontakt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162575"/>
              <a:ext cx="7265521" cy="4172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1"/>
                </a:lnSpc>
              </a:pPr>
              <a:r>
                <a:rPr lang="en-US" sz="2500" spc="12">
                  <a:solidFill>
                    <a:srgbClr val="000000"/>
                  </a:solidFill>
                  <a:latin typeface="Fira Sans Light Bold"/>
                </a:rPr>
                <a:t>Ing. Jana Nedrdová</a:t>
              </a:r>
            </a:p>
            <a:p>
              <a:pPr>
                <a:lnSpc>
                  <a:spcPts val="2860"/>
                </a:lnSpc>
              </a:pPr>
              <a:r>
                <a:rPr lang="en-US" sz="2043" spc="10">
                  <a:solidFill>
                    <a:srgbClr val="000000"/>
                  </a:solidFill>
                  <a:latin typeface="Fira Sans Light"/>
                </a:rPr>
                <a:t>Odbor podpory podnikání, inovací a transformace</a:t>
              </a:r>
            </a:p>
            <a:p>
              <a:pPr>
                <a:lnSpc>
                  <a:spcPts val="2860"/>
                </a:lnSpc>
              </a:pPr>
              <a:r>
                <a:rPr lang="en-US" sz="2043" spc="10">
                  <a:solidFill>
                    <a:srgbClr val="000000"/>
                  </a:solidFill>
                  <a:latin typeface="Fira Sans Light"/>
                </a:rPr>
                <a:t>Krajský úřad Ústeckého kraje</a:t>
              </a:r>
            </a:p>
            <a:p>
              <a:pPr>
                <a:lnSpc>
                  <a:spcPts val="3452"/>
                </a:lnSpc>
              </a:pPr>
              <a:endParaRPr lang="en-US" sz="2043" spc="10">
                <a:solidFill>
                  <a:srgbClr val="000000"/>
                </a:solidFill>
                <a:latin typeface="Fira Sans Light"/>
              </a:endParaRPr>
            </a:p>
            <a:p>
              <a:pPr>
                <a:lnSpc>
                  <a:spcPts val="2860"/>
                </a:lnSpc>
              </a:pPr>
              <a:endParaRPr lang="en-US" sz="2043" spc="10">
                <a:solidFill>
                  <a:srgbClr val="000000"/>
                </a:solidFill>
                <a:latin typeface="Fira Sans Light"/>
              </a:endParaRPr>
            </a:p>
            <a:p>
              <a:pPr>
                <a:lnSpc>
                  <a:spcPts val="2860"/>
                </a:lnSpc>
              </a:pPr>
              <a:endParaRPr lang="en-US" sz="2043" spc="10">
                <a:solidFill>
                  <a:srgbClr val="000000"/>
                </a:solidFill>
                <a:latin typeface="Fira Sans Light"/>
              </a:endParaRPr>
            </a:p>
            <a:p>
              <a:pPr>
                <a:lnSpc>
                  <a:spcPts val="2860"/>
                </a:lnSpc>
              </a:pPr>
              <a:endParaRPr lang="en-US" sz="2043" spc="10">
                <a:solidFill>
                  <a:srgbClr val="000000"/>
                </a:solidFill>
                <a:latin typeface="Fira Sans Light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8810347" y="3678323"/>
            <a:ext cx="7184140" cy="0"/>
          </a:xfrm>
          <a:prstGeom prst="line">
            <a:avLst/>
          </a:prstGeom>
          <a:ln w="28575" cap="rnd">
            <a:solidFill>
              <a:srgbClr val="86C7E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711">
            <a:off x="8810350" y="6580845"/>
            <a:ext cx="7184137" cy="0"/>
          </a:xfrm>
          <a:prstGeom prst="line">
            <a:avLst/>
          </a:prstGeom>
          <a:ln w="28575" cap="rnd">
            <a:solidFill>
              <a:srgbClr val="86C7ED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93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7648124" y="-1279754"/>
            <a:ext cx="14835077" cy="12846508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5656180" y="-355553"/>
            <a:ext cx="12700552" cy="10998106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4946" r="-1494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7044373" y="456053"/>
            <a:ext cx="10848611" cy="196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2"/>
              </a:lnSpc>
            </a:pPr>
            <a:r>
              <a:rPr lang="en-US" sz="5630" dirty="0" err="1">
                <a:solidFill>
                  <a:srgbClr val="FFFF00"/>
                </a:solidFill>
                <a:latin typeface="Open Sans Extra Bold"/>
              </a:rPr>
              <a:t>Operační</a:t>
            </a:r>
            <a:r>
              <a:rPr lang="en-US" sz="5630" dirty="0">
                <a:solidFill>
                  <a:srgbClr val="FFFF00"/>
                </a:solidFill>
                <a:latin typeface="Open Sans Extra Bold"/>
              </a:rPr>
              <a:t> program </a:t>
            </a:r>
            <a:r>
              <a:rPr lang="en-US" sz="5630" dirty="0" err="1">
                <a:solidFill>
                  <a:srgbClr val="FFFF00"/>
                </a:solidFill>
                <a:latin typeface="Open Sans Extra Bold"/>
              </a:rPr>
              <a:t>Spravedlivá</a:t>
            </a:r>
            <a:r>
              <a:rPr lang="en-US" sz="5630" dirty="0">
                <a:solidFill>
                  <a:srgbClr val="FFFF00"/>
                </a:solidFill>
                <a:latin typeface="Open Sans Extra Bold"/>
              </a:rPr>
              <a:t> </a:t>
            </a:r>
            <a:r>
              <a:rPr lang="en-US" sz="5630" dirty="0" err="1">
                <a:solidFill>
                  <a:srgbClr val="FFFF00"/>
                </a:solidFill>
                <a:latin typeface="Open Sans Extra Bold"/>
              </a:rPr>
              <a:t>transformace</a:t>
            </a:r>
            <a:endParaRPr lang="en-US" sz="5630" dirty="0">
              <a:solidFill>
                <a:srgbClr val="FFFF00"/>
              </a:solidFill>
              <a:latin typeface="Open Sans Extra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44373" y="2925206"/>
            <a:ext cx="797193" cy="57696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57474" y="2722518"/>
            <a:ext cx="902240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Open Sans"/>
              </a:rPr>
              <a:t>15,8 </a:t>
            </a:r>
            <a:r>
              <a:rPr lang="en-US" sz="5199" dirty="0" err="1">
                <a:solidFill>
                  <a:srgbClr val="FF0000"/>
                </a:solidFill>
                <a:latin typeface="Open Sans"/>
              </a:rPr>
              <a:t>mld</a:t>
            </a:r>
            <a:r>
              <a:rPr lang="en-US" sz="5199" dirty="0">
                <a:solidFill>
                  <a:srgbClr val="FF0000"/>
                </a:solidFill>
                <a:latin typeface="Open Sans"/>
              </a:rPr>
              <a:t>. </a:t>
            </a:r>
            <a:r>
              <a:rPr lang="en-US" sz="5199" dirty="0" err="1">
                <a:solidFill>
                  <a:srgbClr val="FF0000"/>
                </a:solidFill>
                <a:latin typeface="Open Sans"/>
              </a:rPr>
              <a:t>Kč</a:t>
            </a:r>
            <a:r>
              <a:rPr lang="en-US" sz="5199" dirty="0">
                <a:solidFill>
                  <a:srgbClr val="FF0000"/>
                </a:solidFill>
                <a:latin typeface="Open Sans"/>
              </a:rPr>
              <a:t>  pro </a:t>
            </a:r>
            <a:r>
              <a:rPr lang="en-US" sz="5199" dirty="0" err="1">
                <a:solidFill>
                  <a:srgbClr val="FF0000"/>
                </a:solidFill>
                <a:latin typeface="Open Sans"/>
              </a:rPr>
              <a:t>Ústecký</a:t>
            </a:r>
            <a:r>
              <a:rPr lang="en-US" sz="5199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Open Sans"/>
              </a:rPr>
              <a:t>kraj</a:t>
            </a:r>
            <a:endParaRPr lang="en-US" sz="5199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57474" y="4374158"/>
            <a:ext cx="6385620" cy="534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3" lvl="1" indent="-485777">
              <a:lnSpc>
                <a:spcPts val="6300"/>
              </a:lnSpc>
              <a:buFont typeface="Arial"/>
              <a:buChar char="•"/>
            </a:pPr>
            <a:r>
              <a:rPr lang="en-US" sz="4500" dirty="0" err="1">
                <a:solidFill>
                  <a:schemeClr val="bg1"/>
                </a:solidFill>
                <a:latin typeface="Open Sans Bold"/>
              </a:rPr>
              <a:t>Podnikání</a:t>
            </a:r>
            <a:r>
              <a:rPr lang="en-US" sz="4500" dirty="0">
                <a:solidFill>
                  <a:schemeClr val="bg1"/>
                </a:solidFill>
                <a:latin typeface="Open Sans Bold"/>
              </a:rPr>
              <a:t> </a:t>
            </a:r>
          </a:p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en-US" sz="4100" dirty="0" err="1">
                <a:solidFill>
                  <a:srgbClr val="FFFFFF"/>
                </a:solidFill>
                <a:latin typeface="Open Sans"/>
              </a:rPr>
              <a:t>Věda</a:t>
            </a:r>
            <a:r>
              <a:rPr lang="en-US" sz="4100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4100" dirty="0" err="1">
                <a:solidFill>
                  <a:srgbClr val="FFFFFF"/>
                </a:solidFill>
                <a:latin typeface="Open Sans"/>
              </a:rPr>
              <a:t>výzkum</a:t>
            </a:r>
            <a:r>
              <a:rPr lang="en-US" sz="4100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4100" dirty="0" err="1">
                <a:solidFill>
                  <a:srgbClr val="FFFFFF"/>
                </a:solidFill>
                <a:latin typeface="Open Sans"/>
              </a:rPr>
              <a:t>inovace</a:t>
            </a:r>
            <a:endParaRPr lang="en-US" sz="4100" dirty="0">
              <a:solidFill>
                <a:srgbClr val="FFFFFF"/>
              </a:solidFill>
              <a:latin typeface="Open Sans"/>
            </a:endParaRPr>
          </a:p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en-US" sz="4100" dirty="0">
                <a:solidFill>
                  <a:srgbClr val="FFFFFF"/>
                </a:solidFill>
                <a:latin typeface="Open Sans"/>
              </a:rPr>
              <a:t>Nová </a:t>
            </a:r>
            <a:r>
              <a:rPr lang="en-US" sz="4100" dirty="0" err="1">
                <a:solidFill>
                  <a:srgbClr val="FFFFFF"/>
                </a:solidFill>
                <a:latin typeface="Open Sans"/>
              </a:rPr>
              <a:t>energie</a:t>
            </a:r>
            <a:endParaRPr lang="en-US" sz="4100" dirty="0">
              <a:solidFill>
                <a:srgbClr val="FFFFFF"/>
              </a:solidFill>
              <a:latin typeface="Open Sans"/>
            </a:endParaRPr>
          </a:p>
          <a:p>
            <a:pPr marL="971553" lvl="1" indent="-485777">
              <a:lnSpc>
                <a:spcPts val="6300"/>
              </a:lnSpc>
              <a:buFont typeface="Arial"/>
              <a:buChar char="•"/>
            </a:pPr>
            <a:r>
              <a:rPr lang="en-US" sz="4100" dirty="0" err="1">
                <a:solidFill>
                  <a:srgbClr val="FFFFFF"/>
                </a:solidFill>
                <a:latin typeface="Open Sans"/>
              </a:rPr>
              <a:t>Digitální</a:t>
            </a:r>
            <a:r>
              <a:rPr lang="en-US" sz="41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Open Sans"/>
              </a:rPr>
              <a:t>inovace</a:t>
            </a:r>
            <a:endParaRPr lang="en-US" sz="4100" dirty="0">
              <a:solidFill>
                <a:srgbClr val="FFFFFF"/>
              </a:solidFill>
              <a:latin typeface="Open Sans"/>
            </a:endParaRPr>
          </a:p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en-US" sz="4100" dirty="0" err="1">
                <a:solidFill>
                  <a:srgbClr val="FFFFFF"/>
                </a:solidFill>
                <a:latin typeface="Open Sans"/>
              </a:rPr>
              <a:t>Obnova</a:t>
            </a:r>
            <a:r>
              <a:rPr lang="en-US" sz="41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Open Sans"/>
              </a:rPr>
              <a:t>území</a:t>
            </a:r>
            <a:endParaRPr lang="en-US" sz="4100" dirty="0">
              <a:solidFill>
                <a:srgbClr val="FFFFFF"/>
              </a:solidFill>
              <a:latin typeface="Open Sans"/>
            </a:endParaRPr>
          </a:p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en-US" sz="4100" dirty="0" err="1">
                <a:solidFill>
                  <a:srgbClr val="FFFFFF"/>
                </a:solidFill>
                <a:latin typeface="Open Sans"/>
              </a:rPr>
              <a:t>Oběhové</a:t>
            </a:r>
            <a:r>
              <a:rPr lang="en-US" sz="41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Open Sans"/>
              </a:rPr>
              <a:t>hospodářství</a:t>
            </a:r>
            <a:endParaRPr lang="en-US" sz="4100" dirty="0">
              <a:solidFill>
                <a:srgbClr val="FFFFFF"/>
              </a:solidFill>
              <a:latin typeface="Open Sans"/>
            </a:endParaRPr>
          </a:p>
          <a:p>
            <a:pPr marL="971553" lvl="1" indent="-485777">
              <a:lnSpc>
                <a:spcPts val="6300"/>
              </a:lnSpc>
              <a:buFont typeface="Arial"/>
              <a:buChar char="•"/>
            </a:pPr>
            <a:r>
              <a:rPr lang="en-US" sz="4500" dirty="0" err="1">
                <a:solidFill>
                  <a:schemeClr val="bg1"/>
                </a:solidFill>
                <a:latin typeface="Open Sans Bold"/>
              </a:rPr>
              <a:t>Lidé</a:t>
            </a:r>
            <a:r>
              <a:rPr lang="en-US" sz="4500" dirty="0">
                <a:solidFill>
                  <a:schemeClr val="bg1"/>
                </a:solidFill>
                <a:latin typeface="Open Sans Bold"/>
              </a:rPr>
              <a:t> a </a:t>
            </a:r>
            <a:r>
              <a:rPr lang="en-US" sz="4500" dirty="0" err="1">
                <a:solidFill>
                  <a:schemeClr val="bg1"/>
                </a:solidFill>
                <a:latin typeface="Open Sans Bold"/>
              </a:rPr>
              <a:t>dovednosti</a:t>
            </a:r>
            <a:endParaRPr lang="en-US" sz="4500" dirty="0">
              <a:solidFill>
                <a:schemeClr val="bg1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4809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7200" y="-342900"/>
            <a:ext cx="9462023" cy="10931048"/>
            <a:chOff x="0" y="0"/>
            <a:chExt cx="1656682" cy="1913890"/>
          </a:xfrm>
          <a:solidFill>
            <a:srgbClr val="1452B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56682" cy="1913890"/>
            </a:xfrm>
            <a:custGeom>
              <a:avLst/>
              <a:gdLst/>
              <a:ahLst/>
              <a:cxnLst/>
              <a:rect l="l" t="t" r="r" b="b"/>
              <a:pathLst>
                <a:path w="1656682" h="1913890">
                  <a:moveTo>
                    <a:pt x="0" y="0"/>
                  </a:moveTo>
                  <a:lnTo>
                    <a:pt x="1656682" y="0"/>
                  </a:lnTo>
                  <a:lnTo>
                    <a:pt x="1656682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 rot="5400000">
            <a:off x="15762777" y="3499538"/>
            <a:ext cx="292637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/>
          <a:srcRect t="-612"/>
          <a:stretch/>
        </p:blipFill>
        <p:spPr>
          <a:xfrm>
            <a:off x="10056636" y="2036353"/>
            <a:ext cx="6175121" cy="617673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873502"/>
            <a:ext cx="6869887" cy="451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32"/>
              </a:lnSpc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</a:t>
            </a:r>
          </a:p>
          <a:p>
            <a:pPr>
              <a:lnSpc>
                <a:spcPts val="8832"/>
              </a:lnSpc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TRANSFORMACE</a:t>
            </a:r>
          </a:p>
          <a:p>
            <a:pPr>
              <a:lnSpc>
                <a:spcPts val="8832"/>
              </a:lnSpc>
            </a:pP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ÚSTE</a:t>
            </a:r>
            <a:r>
              <a:rPr lang="cs-CZ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KÉHO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KRAJE</a:t>
            </a:r>
            <a:endParaRPr lang="cs-CZ" sz="4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832"/>
              </a:lnSpc>
            </a:pPr>
            <a:r>
              <a:rPr lang="cs-CZ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PTÚK</a:t>
            </a:r>
            <a:r>
              <a:rPr lang="cs-CZ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 rot="5400000">
            <a:off x="15461253" y="7289756"/>
            <a:ext cx="3653243" cy="28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0"/>
              </a:lnSpc>
              <a:spcBef>
                <a:spcPct val="0"/>
              </a:spcBef>
            </a:pPr>
            <a:r>
              <a:rPr lang="en-US" sz="1500" spc="231" dirty="0" err="1">
                <a:solidFill>
                  <a:srgbClr val="000000"/>
                </a:solidFill>
                <a:latin typeface="Open Sauce Light"/>
              </a:rPr>
              <a:t>Ústecký</a:t>
            </a:r>
            <a:r>
              <a:rPr lang="en-US" sz="1500" spc="231" dirty="0">
                <a:solidFill>
                  <a:srgbClr val="000000"/>
                </a:solidFill>
                <a:latin typeface="Open Sauce Light"/>
              </a:rPr>
              <a:t> </a:t>
            </a:r>
            <a:r>
              <a:rPr lang="en-US" sz="1500" spc="231" dirty="0" err="1">
                <a:solidFill>
                  <a:srgbClr val="000000"/>
                </a:solidFill>
                <a:latin typeface="Open Sauce Light"/>
              </a:rPr>
              <a:t>kraj</a:t>
            </a:r>
            <a:r>
              <a:rPr lang="en-US" sz="1500" spc="231" dirty="0">
                <a:solidFill>
                  <a:srgbClr val="000000"/>
                </a:solidFill>
                <a:latin typeface="Open Sauce Light"/>
              </a:rPr>
              <a:t>     </a:t>
            </a:r>
            <a:r>
              <a:rPr lang="en-US" sz="1500" spc="231" dirty="0">
                <a:solidFill>
                  <a:srgbClr val="1452B6"/>
                </a:solidFill>
                <a:latin typeface="Open Sauce Light"/>
              </a:rPr>
              <a:t>#NOVÝ START</a:t>
            </a:r>
          </a:p>
        </p:txBody>
      </p:sp>
      <p:pic>
        <p:nvPicPr>
          <p:cNvPr id="9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34026"/>
          <a:stretch>
            <a:fillRect/>
          </a:stretch>
        </p:blipFill>
        <p:spPr>
          <a:xfrm>
            <a:off x="16328445" y="396922"/>
            <a:ext cx="1060736" cy="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6101" y="957600"/>
            <a:ext cx="7698955" cy="4185900"/>
            <a:chOff x="0" y="0"/>
            <a:chExt cx="2210317" cy="1201743"/>
          </a:xfrm>
        </p:grpSpPr>
        <p:sp>
          <p:nvSpPr>
            <p:cNvPr id="3" name="Freeform 3"/>
            <p:cNvSpPr/>
            <p:nvPr/>
          </p:nvSpPr>
          <p:spPr>
            <a:xfrm>
              <a:off x="41910" y="43180"/>
              <a:ext cx="2162057" cy="1153483"/>
            </a:xfrm>
            <a:custGeom>
              <a:avLst/>
              <a:gdLst/>
              <a:ahLst/>
              <a:cxnLst/>
              <a:rect l="l" t="t" r="r" b="b"/>
              <a:pathLst>
                <a:path w="2162057" h="1153483">
                  <a:moveTo>
                    <a:pt x="0" y="0"/>
                  </a:moveTo>
                  <a:lnTo>
                    <a:pt x="2162057" y="0"/>
                  </a:lnTo>
                  <a:lnTo>
                    <a:pt x="2162057" y="1153483"/>
                  </a:lnTo>
                  <a:lnTo>
                    <a:pt x="0" y="1153483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5560" y="35560"/>
              <a:ext cx="2174757" cy="1166183"/>
            </a:xfrm>
            <a:custGeom>
              <a:avLst/>
              <a:gdLst/>
              <a:ahLst/>
              <a:cxnLst/>
              <a:rect l="l" t="t" r="r" b="b"/>
              <a:pathLst>
                <a:path w="2174757" h="1166183">
                  <a:moveTo>
                    <a:pt x="2174757" y="1166183"/>
                  </a:moveTo>
                  <a:lnTo>
                    <a:pt x="0" y="1166183"/>
                  </a:lnTo>
                  <a:lnTo>
                    <a:pt x="0" y="0"/>
                  </a:lnTo>
                  <a:lnTo>
                    <a:pt x="2174757" y="0"/>
                  </a:lnTo>
                  <a:lnTo>
                    <a:pt x="2174757" y="1166183"/>
                  </a:lnTo>
                  <a:close/>
                  <a:moveTo>
                    <a:pt x="12700" y="1153483"/>
                  </a:moveTo>
                  <a:lnTo>
                    <a:pt x="2162057" y="1153483"/>
                  </a:lnTo>
                  <a:lnTo>
                    <a:pt x="2162057" y="12700"/>
                  </a:lnTo>
                  <a:lnTo>
                    <a:pt x="12700" y="12700"/>
                  </a:lnTo>
                  <a:lnTo>
                    <a:pt x="12700" y="1153483"/>
                  </a:lnTo>
                  <a:close/>
                </a:path>
              </a:pathLst>
            </a:custGeom>
            <a:solidFill>
              <a:srgbClr val="E9EBE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162057" cy="1153483"/>
            </a:xfrm>
            <a:custGeom>
              <a:avLst/>
              <a:gdLst/>
              <a:ahLst/>
              <a:cxnLst/>
              <a:rect l="l" t="t" r="r" b="b"/>
              <a:pathLst>
                <a:path w="2162057" h="1153483">
                  <a:moveTo>
                    <a:pt x="0" y="0"/>
                  </a:moveTo>
                  <a:lnTo>
                    <a:pt x="2162057" y="0"/>
                  </a:lnTo>
                  <a:lnTo>
                    <a:pt x="2162057" y="1153483"/>
                  </a:lnTo>
                  <a:lnTo>
                    <a:pt x="0" y="1153483"/>
                  </a:lnTo>
                  <a:close/>
                </a:path>
              </a:pathLst>
            </a:custGeom>
            <a:solidFill>
              <a:srgbClr val="E9EB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74566" y="1490728"/>
            <a:ext cx="1694416" cy="1467522"/>
            <a:chOff x="0" y="0"/>
            <a:chExt cx="2259221" cy="1956696"/>
          </a:xfrm>
        </p:grpSpPr>
        <p:grpSp>
          <p:nvGrpSpPr>
            <p:cNvPr id="7" name="Group 7"/>
            <p:cNvGrpSpPr/>
            <p:nvPr/>
          </p:nvGrpSpPr>
          <p:grpSpPr>
            <a:xfrm rot="-10800000">
              <a:off x="0" y="0"/>
              <a:ext cx="2259221" cy="1956696"/>
              <a:chOff x="0" y="0"/>
              <a:chExt cx="6202680" cy="5372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021B82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586689" y="412916"/>
              <a:ext cx="1085844" cy="1188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68"/>
                </a:lnSpc>
              </a:pPr>
              <a:r>
                <a:rPr lang="en-US" sz="6153">
                  <a:solidFill>
                    <a:srgbClr val="FFFFFF"/>
                  </a:solidFill>
                  <a:latin typeface="Fira Sans Medium Bold"/>
                </a:rPr>
                <a:t>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16664" y="1489262"/>
            <a:ext cx="5409543" cy="3548702"/>
            <a:chOff x="0" y="-9525"/>
            <a:chExt cx="7212724" cy="473160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044575"/>
              <a:ext cx="7212724" cy="3677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79"/>
                </a:lnSpc>
                <a:buFont typeface="Wingdings" panose="05000000000000000000" pitchFamily="2" charset="2"/>
                <a:buChar char="§"/>
              </a:pP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předpokládaná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alokace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7,9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mld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. </a:t>
              </a: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Kč</a:t>
              </a:r>
              <a:endParaRPr lang="cs-CZ" sz="2199" spc="10" dirty="0">
                <a:solidFill>
                  <a:srgbClr val="000000"/>
                </a:solidFill>
                <a:latin typeface="Fira Sans Light"/>
              </a:endParaRPr>
            </a:p>
            <a:p>
              <a:pPr marL="342900" indent="-342900">
                <a:lnSpc>
                  <a:spcPts val="3079"/>
                </a:lnSpc>
                <a:buFont typeface="Wingdings" panose="05000000000000000000" pitchFamily="2" charset="2"/>
                <a:buChar char="§"/>
              </a:pP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pravidelný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monitoring s </a:t>
              </a: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nositeli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,</a:t>
              </a:r>
              <a:r>
                <a:rPr lang="cs-CZ" sz="2199" spc="10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spolupráce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SFŽP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,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MŽP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(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rizika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,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změny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,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harmonogram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,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rozpočet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...)</a:t>
              </a:r>
              <a:endParaRPr lang="cs-CZ" sz="2199" spc="10" dirty="0" smtClean="0">
                <a:solidFill>
                  <a:srgbClr val="000000"/>
                </a:solidFill>
                <a:latin typeface="Fira Sans Light"/>
              </a:endParaRPr>
            </a:p>
            <a:p>
              <a:pPr marL="342900" indent="-342900">
                <a:lnSpc>
                  <a:spcPts val="3079"/>
                </a:lnSpc>
                <a:buFont typeface="Wingdings" panose="05000000000000000000" pitchFamily="2" charset="2"/>
                <a:buChar char="§"/>
              </a:pP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výzva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-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předprojektová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příprava</a:t>
              </a:r>
              <a:endParaRPr lang="cs-CZ" sz="2199" spc="10" dirty="0">
                <a:solidFill>
                  <a:srgbClr val="000000"/>
                </a:solidFill>
                <a:latin typeface="Fira Sans Light"/>
              </a:endParaRPr>
            </a:p>
            <a:p>
              <a:pPr marL="342900" indent="-342900">
                <a:lnSpc>
                  <a:spcPts val="3079"/>
                </a:lnSpc>
                <a:buFont typeface="Wingdings" panose="05000000000000000000" pitchFamily="2" charset="2"/>
                <a:buChar char="§"/>
              </a:pP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ÚK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projekt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Transformační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centrum </a:t>
              </a:r>
            </a:p>
            <a:p>
              <a:pPr>
                <a:lnSpc>
                  <a:spcPts val="3079"/>
                </a:lnSpc>
              </a:pPr>
              <a:endParaRPr lang="en-US" sz="2199" spc="10" dirty="0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7212724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pc="105">
                  <a:solidFill>
                    <a:srgbClr val="1836B2"/>
                  </a:solidFill>
                  <a:latin typeface="Fira Sans Medium Bold"/>
                </a:rPr>
                <a:t>Strategické projekty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6101" y="5319106"/>
            <a:ext cx="7698955" cy="4185900"/>
            <a:chOff x="0" y="0"/>
            <a:chExt cx="2210317" cy="1201743"/>
          </a:xfrm>
        </p:grpSpPr>
        <p:sp>
          <p:nvSpPr>
            <p:cNvPr id="14" name="Freeform 14"/>
            <p:cNvSpPr/>
            <p:nvPr/>
          </p:nvSpPr>
          <p:spPr>
            <a:xfrm>
              <a:off x="41910" y="43180"/>
              <a:ext cx="2162057" cy="1153483"/>
            </a:xfrm>
            <a:custGeom>
              <a:avLst/>
              <a:gdLst/>
              <a:ahLst/>
              <a:cxnLst/>
              <a:rect l="l" t="t" r="r" b="b"/>
              <a:pathLst>
                <a:path w="2162057" h="1153483">
                  <a:moveTo>
                    <a:pt x="0" y="0"/>
                  </a:moveTo>
                  <a:lnTo>
                    <a:pt x="2162057" y="0"/>
                  </a:lnTo>
                  <a:lnTo>
                    <a:pt x="2162057" y="1153483"/>
                  </a:lnTo>
                  <a:lnTo>
                    <a:pt x="0" y="1153483"/>
                  </a:lnTo>
                  <a:close/>
                </a:path>
              </a:pathLst>
            </a:custGeom>
            <a:solidFill>
              <a:srgbClr val="7EC69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5560" y="35560"/>
              <a:ext cx="2174757" cy="1166183"/>
            </a:xfrm>
            <a:custGeom>
              <a:avLst/>
              <a:gdLst/>
              <a:ahLst/>
              <a:cxnLst/>
              <a:rect l="l" t="t" r="r" b="b"/>
              <a:pathLst>
                <a:path w="2174757" h="1166183">
                  <a:moveTo>
                    <a:pt x="2174757" y="1166183"/>
                  </a:moveTo>
                  <a:lnTo>
                    <a:pt x="0" y="1166183"/>
                  </a:lnTo>
                  <a:lnTo>
                    <a:pt x="0" y="0"/>
                  </a:lnTo>
                  <a:lnTo>
                    <a:pt x="2174757" y="0"/>
                  </a:lnTo>
                  <a:lnTo>
                    <a:pt x="2174757" y="1166183"/>
                  </a:lnTo>
                  <a:close/>
                  <a:moveTo>
                    <a:pt x="12700" y="1153483"/>
                  </a:moveTo>
                  <a:lnTo>
                    <a:pt x="2162057" y="1153483"/>
                  </a:lnTo>
                  <a:lnTo>
                    <a:pt x="2162057" y="12700"/>
                  </a:lnTo>
                  <a:lnTo>
                    <a:pt x="12700" y="12700"/>
                  </a:lnTo>
                  <a:lnTo>
                    <a:pt x="12700" y="1153483"/>
                  </a:lnTo>
                  <a:close/>
                </a:path>
              </a:pathLst>
            </a:custGeom>
            <a:solidFill>
              <a:srgbClr val="E9EB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162057" cy="1153483"/>
            </a:xfrm>
            <a:custGeom>
              <a:avLst/>
              <a:gdLst/>
              <a:ahLst/>
              <a:cxnLst/>
              <a:rect l="l" t="t" r="r" b="b"/>
              <a:pathLst>
                <a:path w="2162057" h="1153483">
                  <a:moveTo>
                    <a:pt x="0" y="0"/>
                  </a:moveTo>
                  <a:lnTo>
                    <a:pt x="2162057" y="0"/>
                  </a:lnTo>
                  <a:lnTo>
                    <a:pt x="2162057" y="1153483"/>
                  </a:lnTo>
                  <a:lnTo>
                    <a:pt x="0" y="1153483"/>
                  </a:lnTo>
                  <a:close/>
                </a:path>
              </a:pathLst>
            </a:custGeom>
            <a:solidFill>
              <a:srgbClr val="E9EBED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74566" y="5569599"/>
            <a:ext cx="1694416" cy="1467522"/>
            <a:chOff x="0" y="0"/>
            <a:chExt cx="2259221" cy="1956696"/>
          </a:xfrm>
        </p:grpSpPr>
        <p:grpSp>
          <p:nvGrpSpPr>
            <p:cNvPr id="18" name="Group 18"/>
            <p:cNvGrpSpPr/>
            <p:nvPr/>
          </p:nvGrpSpPr>
          <p:grpSpPr>
            <a:xfrm rot="-10800000">
              <a:off x="0" y="0"/>
              <a:ext cx="2259221" cy="1956696"/>
              <a:chOff x="0" y="0"/>
              <a:chExt cx="6202680" cy="53721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7EC69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586689" y="412916"/>
              <a:ext cx="1085844" cy="1193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68"/>
                </a:lnSpc>
              </a:pPr>
              <a:r>
                <a:rPr lang="en-US" sz="6153">
                  <a:solidFill>
                    <a:srgbClr val="FFFFFF"/>
                  </a:solidFill>
                  <a:latin typeface="Fira Sans Medium Bold"/>
                </a:rPr>
                <a:t>Z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18398" y="957600"/>
            <a:ext cx="7847804" cy="4185900"/>
            <a:chOff x="0" y="0"/>
            <a:chExt cx="2253051" cy="1201743"/>
          </a:xfrm>
        </p:grpSpPr>
        <p:sp>
          <p:nvSpPr>
            <p:cNvPr id="22" name="Freeform 22"/>
            <p:cNvSpPr/>
            <p:nvPr/>
          </p:nvSpPr>
          <p:spPr>
            <a:xfrm>
              <a:off x="41910" y="43180"/>
              <a:ext cx="2204791" cy="1153483"/>
            </a:xfrm>
            <a:custGeom>
              <a:avLst/>
              <a:gdLst/>
              <a:ahLst/>
              <a:cxnLst/>
              <a:rect l="l" t="t" r="r" b="b"/>
              <a:pathLst>
                <a:path w="2204791" h="1153483">
                  <a:moveTo>
                    <a:pt x="0" y="0"/>
                  </a:moveTo>
                  <a:lnTo>
                    <a:pt x="2204791" y="0"/>
                  </a:lnTo>
                  <a:lnTo>
                    <a:pt x="2204791" y="1153483"/>
                  </a:lnTo>
                  <a:lnTo>
                    <a:pt x="0" y="1153483"/>
                  </a:lnTo>
                  <a:close/>
                </a:path>
              </a:pathLst>
            </a:custGeom>
            <a:solidFill>
              <a:srgbClr val="0E9845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5560" y="35560"/>
              <a:ext cx="2217491" cy="1166183"/>
            </a:xfrm>
            <a:custGeom>
              <a:avLst/>
              <a:gdLst/>
              <a:ahLst/>
              <a:cxnLst/>
              <a:rect l="l" t="t" r="r" b="b"/>
              <a:pathLst>
                <a:path w="2217491" h="1166183">
                  <a:moveTo>
                    <a:pt x="2217491" y="1166183"/>
                  </a:moveTo>
                  <a:lnTo>
                    <a:pt x="0" y="1166183"/>
                  </a:lnTo>
                  <a:lnTo>
                    <a:pt x="0" y="0"/>
                  </a:lnTo>
                  <a:lnTo>
                    <a:pt x="2217491" y="0"/>
                  </a:lnTo>
                  <a:lnTo>
                    <a:pt x="2217491" y="1166183"/>
                  </a:lnTo>
                  <a:close/>
                  <a:moveTo>
                    <a:pt x="12700" y="1153483"/>
                  </a:moveTo>
                  <a:lnTo>
                    <a:pt x="2204791" y="1153483"/>
                  </a:lnTo>
                  <a:lnTo>
                    <a:pt x="2204791" y="12700"/>
                  </a:lnTo>
                  <a:lnTo>
                    <a:pt x="12700" y="12700"/>
                  </a:lnTo>
                  <a:lnTo>
                    <a:pt x="12700" y="1153483"/>
                  </a:lnTo>
                  <a:close/>
                </a:path>
              </a:pathLst>
            </a:custGeom>
            <a:solidFill>
              <a:srgbClr val="E9EBED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2204791" cy="1153483"/>
            </a:xfrm>
            <a:custGeom>
              <a:avLst/>
              <a:gdLst/>
              <a:ahLst/>
              <a:cxnLst/>
              <a:rect l="l" t="t" r="r" b="b"/>
              <a:pathLst>
                <a:path w="2204791" h="1153483">
                  <a:moveTo>
                    <a:pt x="0" y="0"/>
                  </a:moveTo>
                  <a:lnTo>
                    <a:pt x="2204791" y="0"/>
                  </a:lnTo>
                  <a:lnTo>
                    <a:pt x="2204791" y="1153483"/>
                  </a:lnTo>
                  <a:lnTo>
                    <a:pt x="0" y="1153483"/>
                  </a:lnTo>
                  <a:close/>
                </a:path>
              </a:pathLst>
            </a:custGeom>
            <a:solidFill>
              <a:srgbClr val="E9EBED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692822" y="1490728"/>
            <a:ext cx="1694416" cy="1467522"/>
            <a:chOff x="0" y="0"/>
            <a:chExt cx="2259221" cy="1956696"/>
          </a:xfrm>
        </p:grpSpPr>
        <p:grpSp>
          <p:nvGrpSpPr>
            <p:cNvPr id="26" name="Group 26"/>
            <p:cNvGrpSpPr/>
            <p:nvPr/>
          </p:nvGrpSpPr>
          <p:grpSpPr>
            <a:xfrm rot="-10800000">
              <a:off x="0" y="0"/>
              <a:ext cx="2259221" cy="1956696"/>
              <a:chOff x="0" y="0"/>
              <a:chExt cx="6202680" cy="53721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0E9845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586689" y="412916"/>
              <a:ext cx="1085844" cy="1193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68"/>
                </a:lnSpc>
              </a:pPr>
              <a:r>
                <a:rPr lang="en-US" sz="6153">
                  <a:solidFill>
                    <a:srgbClr val="FFFFFF"/>
                  </a:solidFill>
                  <a:latin typeface="Fira Sans Medium Bold"/>
                </a:rPr>
                <a:t>T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618398" y="5319106"/>
            <a:ext cx="7847804" cy="4185900"/>
            <a:chOff x="0" y="0"/>
            <a:chExt cx="2253051" cy="1201743"/>
          </a:xfrm>
        </p:grpSpPr>
        <p:sp>
          <p:nvSpPr>
            <p:cNvPr id="30" name="Freeform 30"/>
            <p:cNvSpPr/>
            <p:nvPr/>
          </p:nvSpPr>
          <p:spPr>
            <a:xfrm>
              <a:off x="41910" y="43180"/>
              <a:ext cx="2204791" cy="1153483"/>
            </a:xfrm>
            <a:custGeom>
              <a:avLst/>
              <a:gdLst/>
              <a:ahLst/>
              <a:cxnLst/>
              <a:rect l="l" t="t" r="r" b="b"/>
              <a:pathLst>
                <a:path w="2204791" h="1153483">
                  <a:moveTo>
                    <a:pt x="0" y="0"/>
                  </a:moveTo>
                  <a:lnTo>
                    <a:pt x="2204791" y="0"/>
                  </a:lnTo>
                  <a:lnTo>
                    <a:pt x="2204791" y="1153483"/>
                  </a:lnTo>
                  <a:lnTo>
                    <a:pt x="0" y="1153483"/>
                  </a:lnTo>
                  <a:close/>
                </a:path>
              </a:pathLst>
            </a:custGeom>
            <a:solidFill>
              <a:srgbClr val="AAD8F4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35560" y="35560"/>
              <a:ext cx="2217491" cy="1166183"/>
            </a:xfrm>
            <a:custGeom>
              <a:avLst/>
              <a:gdLst/>
              <a:ahLst/>
              <a:cxnLst/>
              <a:rect l="l" t="t" r="r" b="b"/>
              <a:pathLst>
                <a:path w="2217491" h="1166183">
                  <a:moveTo>
                    <a:pt x="2217491" y="1166183"/>
                  </a:moveTo>
                  <a:lnTo>
                    <a:pt x="0" y="1166183"/>
                  </a:lnTo>
                  <a:lnTo>
                    <a:pt x="0" y="0"/>
                  </a:lnTo>
                  <a:lnTo>
                    <a:pt x="2217491" y="0"/>
                  </a:lnTo>
                  <a:lnTo>
                    <a:pt x="2217491" y="1166183"/>
                  </a:lnTo>
                  <a:close/>
                  <a:moveTo>
                    <a:pt x="12700" y="1153483"/>
                  </a:moveTo>
                  <a:lnTo>
                    <a:pt x="2204791" y="1153483"/>
                  </a:lnTo>
                  <a:lnTo>
                    <a:pt x="2204791" y="12700"/>
                  </a:lnTo>
                  <a:lnTo>
                    <a:pt x="12700" y="12700"/>
                  </a:lnTo>
                  <a:lnTo>
                    <a:pt x="12700" y="1153483"/>
                  </a:lnTo>
                  <a:close/>
                </a:path>
              </a:pathLst>
            </a:custGeom>
            <a:solidFill>
              <a:srgbClr val="E9EBED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2204791" cy="1153483"/>
            </a:xfrm>
            <a:custGeom>
              <a:avLst/>
              <a:gdLst/>
              <a:ahLst/>
              <a:cxnLst/>
              <a:rect l="l" t="t" r="r" b="b"/>
              <a:pathLst>
                <a:path w="2204791" h="1153483">
                  <a:moveTo>
                    <a:pt x="0" y="0"/>
                  </a:moveTo>
                  <a:lnTo>
                    <a:pt x="2204791" y="0"/>
                  </a:lnTo>
                  <a:lnTo>
                    <a:pt x="2204791" y="1153483"/>
                  </a:lnTo>
                  <a:lnTo>
                    <a:pt x="0" y="1153483"/>
                  </a:lnTo>
                  <a:close/>
                </a:path>
              </a:pathLst>
            </a:custGeom>
            <a:solidFill>
              <a:srgbClr val="E9EBED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9692822" y="5569599"/>
            <a:ext cx="1694416" cy="1467522"/>
            <a:chOff x="0" y="0"/>
            <a:chExt cx="2259221" cy="1956696"/>
          </a:xfrm>
        </p:grpSpPr>
        <p:grpSp>
          <p:nvGrpSpPr>
            <p:cNvPr id="34" name="Group 34"/>
            <p:cNvGrpSpPr/>
            <p:nvPr/>
          </p:nvGrpSpPr>
          <p:grpSpPr>
            <a:xfrm rot="-10800000">
              <a:off x="0" y="0"/>
              <a:ext cx="2259221" cy="1956696"/>
              <a:chOff x="0" y="0"/>
              <a:chExt cx="6202680" cy="53721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AD8F4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586689" y="412916"/>
              <a:ext cx="1085844" cy="1193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68"/>
                </a:lnSpc>
              </a:pPr>
              <a:r>
                <a:rPr lang="en-US" sz="6153">
                  <a:solidFill>
                    <a:srgbClr val="FFFFFF"/>
                  </a:solidFill>
                  <a:latin typeface="Fira Sans Medium Bold"/>
                </a:rPr>
                <a:t>F</a:t>
              </a:r>
            </a:p>
          </p:txBody>
        </p:sp>
      </p:grpSp>
      <p:sp>
        <p:nvSpPr>
          <p:cNvPr id="37" name="AutoShape 37"/>
          <p:cNvSpPr/>
          <p:nvPr/>
        </p:nvSpPr>
        <p:spPr>
          <a:xfrm>
            <a:off x="1028700" y="5105400"/>
            <a:ext cx="7434000" cy="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-5400000">
            <a:off x="5029200" y="5105400"/>
            <a:ext cx="8229600" cy="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9825300" y="5105400"/>
            <a:ext cx="7434000" cy="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40" name="Group 40"/>
          <p:cNvGrpSpPr/>
          <p:nvPr/>
        </p:nvGrpSpPr>
        <p:grpSpPr>
          <a:xfrm>
            <a:off x="3416664" y="5562455"/>
            <a:ext cx="5409543" cy="3573388"/>
            <a:chOff x="0" y="-9525"/>
            <a:chExt cx="7212724" cy="4764517"/>
          </a:xfrm>
        </p:grpSpPr>
        <p:sp>
          <p:nvSpPr>
            <p:cNvPr id="41" name="TextBox 41"/>
            <p:cNvSpPr txBox="1"/>
            <p:nvPr/>
          </p:nvSpPr>
          <p:spPr>
            <a:xfrm>
              <a:off x="0" y="1044575"/>
              <a:ext cx="7212724" cy="3710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79"/>
                </a:lnSpc>
                <a:buFont typeface="Wingdings" panose="05000000000000000000" pitchFamily="2" charset="2"/>
                <a:buChar char="§"/>
              </a:pP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aktuálně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v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přípravné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fázi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(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témata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,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překryvy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, </a:t>
              </a: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podmínky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)</a:t>
              </a:r>
              <a:endParaRPr lang="cs-CZ" sz="2199" spc="10" dirty="0" smtClean="0">
                <a:solidFill>
                  <a:srgbClr val="000000"/>
                </a:solidFill>
                <a:latin typeface="Fira Sans Light"/>
              </a:endParaRPr>
            </a:p>
            <a:p>
              <a:pPr marL="342900" indent="-342900">
                <a:lnSpc>
                  <a:spcPts val="3079"/>
                </a:lnSpc>
                <a:buFont typeface="Wingdings" panose="05000000000000000000" pitchFamily="2" charset="2"/>
                <a:buChar char="§"/>
              </a:pPr>
              <a:r>
                <a:rPr lang="en-US" sz="2199" spc="10" dirty="0" err="1" smtClean="0">
                  <a:solidFill>
                    <a:srgbClr val="000000"/>
                  </a:solidFill>
                  <a:latin typeface="Fira Sans Light"/>
                </a:rPr>
                <a:t>příprava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programových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dokumentů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pro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implementaci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v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rámci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KÚÚK –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odvětvové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odbory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,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partnerské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199" spc="10" dirty="0" err="1">
                  <a:solidFill>
                    <a:srgbClr val="000000"/>
                  </a:solidFill>
                  <a:latin typeface="Fira Sans Light"/>
                </a:rPr>
                <a:t>instituce</a:t>
              </a:r>
              <a:r>
                <a:rPr lang="en-US" sz="2199" spc="10" dirty="0">
                  <a:solidFill>
                    <a:srgbClr val="000000"/>
                  </a:solidFill>
                  <a:latin typeface="Fira Sans Light"/>
                </a:rPr>
                <a:t> (ICUK, MAS</a:t>
              </a:r>
              <a:r>
                <a:rPr lang="en-US" sz="2199" spc="10" dirty="0" smtClean="0">
                  <a:solidFill>
                    <a:srgbClr val="000000"/>
                  </a:solidFill>
                  <a:latin typeface="Fira Sans Light"/>
                </a:rPr>
                <a:t>,…..)</a:t>
              </a:r>
              <a:endParaRPr lang="cs-CZ" sz="2199" spc="10" dirty="0" smtClean="0">
                <a:solidFill>
                  <a:srgbClr val="000000"/>
                </a:solidFill>
                <a:latin typeface="Fira Sans Light"/>
              </a:endParaRPr>
            </a:p>
            <a:p>
              <a:pPr marL="342900" indent="-342900">
                <a:lnSpc>
                  <a:spcPts val="3079"/>
                </a:lnSpc>
                <a:buFont typeface="Wingdings" panose="05000000000000000000" pitchFamily="2" charset="2"/>
                <a:buChar char="§"/>
              </a:pPr>
              <a:r>
                <a:rPr lang="cs-CZ" sz="2199" spc="10" dirty="0" smtClean="0">
                  <a:solidFill>
                    <a:srgbClr val="000000"/>
                  </a:solidFill>
                  <a:latin typeface="Fira Sans Light"/>
                </a:rPr>
                <a:t>ověřování absorpční kapacity</a:t>
              </a:r>
              <a:endParaRPr lang="en-US" sz="2199" spc="10" dirty="0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9525"/>
              <a:ext cx="7212724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pc="105">
                  <a:solidFill>
                    <a:srgbClr val="004AAD"/>
                  </a:solidFill>
                  <a:latin typeface="Fira Sans Medium Bold"/>
                </a:rPr>
                <a:t>Zastřešující projekty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1700562" y="1483584"/>
            <a:ext cx="5558738" cy="3175843"/>
            <a:chOff x="0" y="-9525"/>
            <a:chExt cx="7411650" cy="4234457"/>
          </a:xfrm>
        </p:grpSpPr>
        <p:sp>
          <p:nvSpPr>
            <p:cNvPr id="44" name="TextBox 44"/>
            <p:cNvSpPr txBox="1"/>
            <p:nvPr/>
          </p:nvSpPr>
          <p:spPr>
            <a:xfrm>
              <a:off x="0" y="1044575"/>
              <a:ext cx="7411650" cy="3180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80"/>
                </a:lnSpc>
                <a:buFont typeface="Wingdings" panose="05000000000000000000" pitchFamily="2" charset="2"/>
                <a:buChar char="§"/>
              </a:pP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zacílení</a:t>
              </a:r>
              <a:r>
                <a:rPr lang="en-US" sz="2200" spc="11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dle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PSÚT</a:t>
              </a:r>
              <a:endParaRPr lang="cs-CZ" sz="2200" spc="11" dirty="0">
                <a:solidFill>
                  <a:srgbClr val="000000"/>
                </a:solidFill>
                <a:latin typeface="Fira Sans Light"/>
              </a:endParaRPr>
            </a:p>
            <a:p>
              <a:pPr marL="342900" indent="-342900">
                <a:lnSpc>
                  <a:spcPts val="3080"/>
                </a:lnSpc>
                <a:buFont typeface="Wingdings" panose="05000000000000000000" pitchFamily="2" charset="2"/>
                <a:buChar char="§"/>
              </a:pP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mapování</a:t>
              </a:r>
              <a:r>
                <a:rPr lang="en-US" sz="2200" spc="11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absorpční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kapacity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,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identifikace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klíčových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témat</a:t>
              </a:r>
              <a:r>
                <a:rPr lang="cs-CZ" sz="2200" spc="11" dirty="0" smtClean="0">
                  <a:solidFill>
                    <a:srgbClr val="000000"/>
                  </a:solidFill>
                  <a:latin typeface="Fira Sans Light"/>
                </a:rPr>
                <a:t>, </a:t>
              </a:r>
            </a:p>
            <a:p>
              <a:pPr marL="342900" indent="-342900">
                <a:lnSpc>
                  <a:spcPts val="3080"/>
                </a:lnSpc>
                <a:buFont typeface="Wingdings" panose="05000000000000000000" pitchFamily="2" charset="2"/>
                <a:buChar char="§"/>
              </a:pPr>
              <a:r>
                <a:rPr lang="cs-CZ" sz="2200" spc="11" dirty="0" smtClean="0">
                  <a:solidFill>
                    <a:srgbClr val="000000"/>
                  </a:solidFill>
                  <a:latin typeface="Fira Sans Light"/>
                </a:rPr>
                <a:t>spolupráce s rezorty v rámci tematických PS - </a:t>
              </a: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finalizace</a:t>
              </a:r>
              <a:r>
                <a:rPr lang="en-US" sz="2200" spc="11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překryvů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,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odstranění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nejasností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9525"/>
              <a:ext cx="741165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pc="105">
                  <a:solidFill>
                    <a:srgbClr val="004AAD"/>
                  </a:solidFill>
                  <a:latin typeface="Fira Sans Medium Bold"/>
                </a:rPr>
                <a:t>Tematické výzvy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1700562" y="5562455"/>
            <a:ext cx="5558738" cy="3175843"/>
            <a:chOff x="0" y="-9525"/>
            <a:chExt cx="7411650" cy="4234457"/>
          </a:xfrm>
        </p:grpSpPr>
        <p:sp>
          <p:nvSpPr>
            <p:cNvPr id="47" name="TextBox 47"/>
            <p:cNvSpPr txBox="1"/>
            <p:nvPr/>
          </p:nvSpPr>
          <p:spPr>
            <a:xfrm>
              <a:off x="0" y="1044575"/>
              <a:ext cx="7411650" cy="3180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80"/>
                </a:lnSpc>
                <a:buFont typeface="Wingdings" panose="05000000000000000000" pitchFamily="2" charset="2"/>
                <a:buChar char="§"/>
              </a:pP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aktuálně</a:t>
              </a:r>
              <a:r>
                <a:rPr lang="en-US" sz="2200" spc="11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v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přípravné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fázi</a:t>
              </a:r>
              <a:endParaRPr lang="cs-CZ" sz="2200" spc="11" dirty="0">
                <a:solidFill>
                  <a:srgbClr val="000000"/>
                </a:solidFill>
                <a:latin typeface="Fira Sans Light"/>
              </a:endParaRPr>
            </a:p>
            <a:p>
              <a:pPr marL="342900" indent="-342900">
                <a:lnSpc>
                  <a:spcPts val="3080"/>
                </a:lnSpc>
                <a:buFont typeface="Wingdings" panose="05000000000000000000" pitchFamily="2" charset="2"/>
                <a:buChar char="§"/>
              </a:pP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spolupráce</a:t>
              </a:r>
              <a:r>
                <a:rPr lang="en-US" sz="2200" spc="11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s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komerčním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poskytovatelem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služeb</a:t>
              </a:r>
              <a:r>
                <a:rPr lang="cs-CZ" sz="2200" spc="11" dirty="0" smtClean="0">
                  <a:solidFill>
                    <a:srgbClr val="000000"/>
                  </a:solidFill>
                  <a:latin typeface="Fira Sans Light"/>
                </a:rPr>
                <a:t> – </a:t>
              </a:r>
              <a:r>
                <a:rPr lang="cs-CZ" sz="2200" spc="11" dirty="0" err="1" smtClean="0">
                  <a:solidFill>
                    <a:srgbClr val="000000"/>
                  </a:solidFill>
                  <a:latin typeface="Fira Sans Light"/>
                </a:rPr>
                <a:t>NRB</a:t>
              </a:r>
              <a:endParaRPr lang="cs-CZ" sz="2200" spc="11" dirty="0">
                <a:solidFill>
                  <a:srgbClr val="000000"/>
                </a:solidFill>
                <a:latin typeface="Fira Sans Light"/>
              </a:endParaRPr>
            </a:p>
            <a:p>
              <a:pPr marL="342900" indent="-342900">
                <a:lnSpc>
                  <a:spcPts val="3080"/>
                </a:lnSpc>
                <a:buFont typeface="Wingdings" panose="05000000000000000000" pitchFamily="2" charset="2"/>
                <a:buChar char="§"/>
              </a:pPr>
              <a:r>
                <a:rPr lang="en-US" sz="2200" spc="11" dirty="0" err="1" smtClean="0">
                  <a:solidFill>
                    <a:srgbClr val="000000"/>
                  </a:solidFill>
                  <a:latin typeface="Fira Sans Light"/>
                </a:rPr>
                <a:t>pilotní</a:t>
              </a:r>
              <a:r>
                <a:rPr lang="en-US" sz="2200" spc="11" dirty="0" smtClean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ověřování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pro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nastavení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podmínek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– program </a:t>
              </a:r>
              <a:r>
                <a:rPr lang="en-US" sz="2200" spc="11" dirty="0" err="1">
                  <a:solidFill>
                    <a:srgbClr val="000000"/>
                  </a:solidFill>
                  <a:latin typeface="Fira Sans Light"/>
                </a:rPr>
                <a:t>Expanze</a:t>
              </a:r>
              <a:r>
                <a:rPr lang="en-US" sz="2200" spc="11" dirty="0">
                  <a:solidFill>
                    <a:srgbClr val="000000"/>
                  </a:solidFill>
                  <a:latin typeface="Fira Sans Light"/>
                </a:rPr>
                <a:t> pro MSP </a:t>
              </a:r>
            </a:p>
            <a:p>
              <a:pPr marL="0" lvl="0" indent="0">
                <a:lnSpc>
                  <a:spcPts val="3080"/>
                </a:lnSpc>
                <a:spcBef>
                  <a:spcPct val="0"/>
                </a:spcBef>
              </a:pPr>
              <a:endParaRPr lang="en-US" sz="2200" spc="11" dirty="0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9525"/>
              <a:ext cx="741165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pc="105">
                  <a:solidFill>
                    <a:srgbClr val="1836B2"/>
                  </a:solidFill>
                  <a:latin typeface="Fira Sans Medium Bold"/>
                </a:rPr>
                <a:t>Finanční nástroje</a:t>
              </a:r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1422082" y="266700"/>
            <a:ext cx="1054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Formy podpory v Operačním programu Spravedlivá transformace 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0E984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652" y="702421"/>
            <a:ext cx="7388698" cy="4441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951064" y="591065"/>
            <a:ext cx="7194136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SC 1.1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Podnikání</a:t>
            </a:r>
            <a:endParaRPr lang="en-US" sz="4000" spc="-80" dirty="0">
              <a:solidFill>
                <a:srgbClr val="1836B2"/>
              </a:solidFill>
              <a:latin typeface="Fira Sans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686800" y="2074441"/>
            <a:ext cx="7422114" cy="848519"/>
            <a:chOff x="-303971" y="-47625"/>
            <a:chExt cx="9896152" cy="113135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9592181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070C0"/>
                  </a:solidFill>
                  <a:latin typeface="Fira Sans Medium"/>
                </a:rPr>
                <a:t>Strategické</a:t>
              </a:r>
              <a:r>
                <a:rPr lang="en-US" sz="2499" u="sng" spc="12" dirty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070C0"/>
                  </a:solidFill>
                  <a:latin typeface="Fira Sans Medium"/>
                </a:rPr>
                <a:t>projekty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070C0"/>
                  </a:solidFill>
                  <a:latin typeface="Fira Sans Medium"/>
                </a:rPr>
                <a:t>     </a:t>
              </a:r>
              <a:r>
                <a:rPr lang="en-US" sz="2499" spc="12" dirty="0" smtClean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300 370 tis </a:t>
              </a:r>
              <a:r>
                <a:rPr lang="en-US" sz="2499" spc="12" dirty="0" err="1">
                  <a:solidFill>
                    <a:srgbClr val="0070C0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070C0"/>
                </a:solidFill>
                <a:latin typeface="Fira Sans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303971" y="667808"/>
              <a:ext cx="9896152" cy="4159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809" lvl="1" indent="-215904" algn="l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H2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Triangle - 300 370 tis.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Kč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14778" y="3537947"/>
            <a:ext cx="9294559" cy="1459905"/>
            <a:chOff x="0" y="-47625"/>
            <a:chExt cx="12392745" cy="194653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12392745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Tematické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výzvy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E9845"/>
                  </a:solidFill>
                  <a:latin typeface="Fira Sans Medium"/>
                </a:rPr>
                <a:t>         </a:t>
              </a:r>
              <a:r>
                <a:rPr lang="en-US" sz="2499" spc="12" dirty="0" smtClean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2 560 000 tis. </a:t>
              </a:r>
              <a:r>
                <a:rPr lang="en-US" sz="2499" spc="12" dirty="0" err="1">
                  <a:solidFill>
                    <a:srgbClr val="0E9845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E9845"/>
                </a:solidFill>
                <a:latin typeface="Fira Sans Medium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67808"/>
              <a:ext cx="12392745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p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roduktivní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investice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MSP a 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VP</a:t>
              </a:r>
              <a:endParaRPr lang="cs-CZ" sz="2000" spc="60" dirty="0" smtClean="0">
                <a:solidFill>
                  <a:srgbClr val="000000"/>
                </a:solidFill>
                <a:latin typeface="Fira Sans Light Bold"/>
              </a:endParaRP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kreativní centra nižšího řádu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0" lvl="0" indent="0" algn="l">
                <a:lnSpc>
                  <a:spcPts val="2400"/>
                </a:lnSpc>
                <a:spcBef>
                  <a:spcPct val="0"/>
                </a:spcBef>
              </a:pP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86800" y="5129315"/>
            <a:ext cx="9522536" cy="2842650"/>
            <a:chOff x="204031" y="-760876"/>
            <a:chExt cx="12696714" cy="3790200"/>
          </a:xfrm>
        </p:grpSpPr>
        <p:sp>
          <p:nvSpPr>
            <p:cNvPr id="17" name="TextBox 17"/>
            <p:cNvSpPr txBox="1"/>
            <p:nvPr/>
          </p:nvSpPr>
          <p:spPr>
            <a:xfrm>
              <a:off x="508000" y="-760876"/>
              <a:ext cx="12392745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4D4D4D"/>
                  </a:solidFill>
                  <a:latin typeface="Fira Sans Medium"/>
                </a:rPr>
                <a:t>Zastřešující</a:t>
              </a:r>
              <a:r>
                <a:rPr lang="en-US" sz="2499" u="sng" spc="12" dirty="0">
                  <a:solidFill>
                    <a:srgbClr val="4D4D4D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4D4D4D"/>
                  </a:solidFill>
                  <a:latin typeface="Fira Sans Medium"/>
                </a:rPr>
                <a:t>projekty</a:t>
              </a:r>
              <a:r>
                <a:rPr lang="en-US" sz="2499" u="sng" spc="12" dirty="0">
                  <a:solidFill>
                    <a:srgbClr val="4D4D4D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4D4D4D"/>
                  </a:solidFill>
                  <a:latin typeface="Fira Sans Medium"/>
                </a:rPr>
                <a:t>   </a:t>
              </a:r>
              <a:r>
                <a:rPr lang="en-US" sz="2499" spc="12" dirty="0" smtClean="0">
                  <a:solidFill>
                    <a:srgbClr val="4D4D4D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4D4D4D"/>
                  </a:solidFill>
                  <a:latin typeface="Fira Sans Medium"/>
                </a:rPr>
                <a:t>380 000 tis </a:t>
              </a:r>
              <a:r>
                <a:rPr lang="en-US" sz="2499" spc="12" dirty="0" err="1">
                  <a:solidFill>
                    <a:srgbClr val="4D4D4D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4D4D4D"/>
                </a:solidFill>
                <a:latin typeface="Fira Sans Medium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4031" y="156743"/>
              <a:ext cx="12392745" cy="287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1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.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u="sng" spc="60" dirty="0" err="1">
                  <a:solidFill>
                    <a:srgbClr val="000000"/>
                  </a:solidFill>
                  <a:latin typeface="Fira Sans Light Bold"/>
                </a:rPr>
                <a:t>Podpora</a:t>
              </a:r>
              <a:r>
                <a:rPr lang="en-US" sz="2000" u="sng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u="sng" spc="60" dirty="0" err="1">
                  <a:solidFill>
                    <a:srgbClr val="000000"/>
                  </a:solidFill>
                  <a:latin typeface="Fira Sans Light Bold"/>
                </a:rPr>
                <a:t>podnikání</a:t>
              </a:r>
              <a:endParaRPr lang="en-US" sz="2000" u="sng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§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p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rogramy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pro MSP pro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různé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fáze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životního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cyklu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fire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m (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start-ups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rozvoj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stávajících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firem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inovace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firmách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transformační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procesy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, digitální vouchery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)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>
                <a:lnSpc>
                  <a:spcPts val="2400"/>
                </a:lnSpc>
              </a:pP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2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.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u="sng" spc="60" dirty="0" smtClean="0">
                  <a:solidFill>
                    <a:srgbClr val="000000"/>
                  </a:solidFill>
                  <a:latin typeface="Fira Sans Light Bold"/>
                </a:rPr>
                <a:t>K</a:t>
              </a:r>
              <a:r>
                <a:rPr lang="cs-CZ" sz="2000" u="sng" spc="60" dirty="0" err="1" smtClean="0">
                  <a:solidFill>
                    <a:srgbClr val="000000"/>
                  </a:solidFill>
                  <a:latin typeface="Fira Sans Light Bold"/>
                </a:rPr>
                <a:t>reativní</a:t>
              </a:r>
              <a:r>
                <a:rPr lang="cs-CZ" sz="2000" u="sng" spc="60" dirty="0" smtClean="0">
                  <a:solidFill>
                    <a:srgbClr val="000000"/>
                  </a:solidFill>
                  <a:latin typeface="Fira Sans Light Bold"/>
                </a:rPr>
                <a:t> vouchery</a:t>
              </a:r>
              <a:endParaRPr lang="en-US" sz="2000" u="sng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§"/>
              </a:pP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služby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subjektů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v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kulturně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kreativních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odvětví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(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KKO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)</a:t>
              </a:r>
              <a:endParaRPr lang="cs-CZ" sz="2000" spc="60" dirty="0" smtClean="0">
                <a:solidFill>
                  <a:srgbClr val="000000"/>
                </a:solidFill>
                <a:latin typeface="Fira Sans Light Bold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§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filmové štáby -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AVD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800789" y="8271844"/>
            <a:ext cx="7194136" cy="844352"/>
            <a:chOff x="0" y="-47625"/>
            <a:chExt cx="9592181" cy="1125802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47625"/>
              <a:ext cx="9592181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FF1616"/>
                  </a:solidFill>
                  <a:latin typeface="Fira Sans Medium"/>
                </a:rPr>
                <a:t>Finanční</a:t>
              </a:r>
              <a:r>
                <a:rPr lang="en-US" sz="2499" u="sng" spc="12" dirty="0">
                  <a:solidFill>
                    <a:srgbClr val="FF1616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FF1616"/>
                  </a:solidFill>
                  <a:latin typeface="Fira Sans Medium"/>
                </a:rPr>
                <a:t>nástroje</a:t>
              </a:r>
              <a:r>
                <a:rPr lang="en-US" sz="2499" spc="12" dirty="0">
                  <a:solidFill>
                    <a:srgbClr val="FF1616"/>
                  </a:solidFill>
                  <a:latin typeface="Fira Sans Medium"/>
                </a:rPr>
                <a:t> </a:t>
              </a:r>
              <a:r>
                <a:rPr lang="cs-CZ" sz="2499" spc="12" dirty="0">
                  <a:solidFill>
                    <a:srgbClr val="FF1616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FF1616"/>
                  </a:solidFill>
                  <a:latin typeface="Fira Sans Medium"/>
                </a:rPr>
                <a:t>          </a:t>
              </a:r>
              <a:r>
                <a:rPr lang="en-US" sz="2499" spc="12" dirty="0" smtClean="0">
                  <a:solidFill>
                    <a:srgbClr val="FF1616"/>
                  </a:solidFill>
                  <a:latin typeface="Fira Sans Medium"/>
                </a:rPr>
                <a:t>300 </a:t>
              </a:r>
              <a:r>
                <a:rPr lang="en-US" sz="2499" spc="12" dirty="0">
                  <a:solidFill>
                    <a:srgbClr val="FF1616"/>
                  </a:solidFill>
                  <a:latin typeface="Fira Sans Medium"/>
                </a:rPr>
                <a:t>000 tis </a:t>
              </a:r>
              <a:r>
                <a:rPr lang="en-US" sz="2499" spc="12" dirty="0" err="1">
                  <a:solidFill>
                    <a:srgbClr val="FF1616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FF1616"/>
                </a:solidFill>
                <a:latin typeface="Fira Sans Medium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667808"/>
              <a:ext cx="9592181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 algn="l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dirty="0" smtClean="0"/>
                <a:t>Program EXPANZE – pro MSP (zvýhodněné úvěry, záruky…)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0E984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503002"/>
            <a:ext cx="7388698" cy="4441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91462" y="814029"/>
            <a:ext cx="7194136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SC 1.2 </a:t>
            </a:r>
            <a:r>
              <a:rPr lang="cs-CZ" sz="4000" spc="-80" dirty="0" smtClean="0">
                <a:solidFill>
                  <a:srgbClr val="1836B2"/>
                </a:solidFill>
                <a:latin typeface="Fira Sans Medium"/>
              </a:rPr>
              <a:t>  </a:t>
            </a:r>
            <a:r>
              <a:rPr lang="en-US" sz="4000" spc="-80" dirty="0" err="1" smtClean="0">
                <a:solidFill>
                  <a:srgbClr val="1836B2"/>
                </a:solidFill>
                <a:latin typeface="Fira Sans Medium"/>
              </a:rPr>
              <a:t>Výzkum</a:t>
            </a: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,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vývoj</a:t>
            </a: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,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inovace</a:t>
            </a:r>
            <a:endParaRPr lang="en-US" sz="4000" spc="-80" dirty="0">
              <a:solidFill>
                <a:srgbClr val="1836B2"/>
              </a:solidFill>
              <a:latin typeface="Fira Sans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742387" y="2321738"/>
            <a:ext cx="9443634" cy="1869814"/>
            <a:chOff x="-11287" y="-2330207"/>
            <a:chExt cx="12591512" cy="2493084"/>
          </a:xfrm>
        </p:grpSpPr>
        <p:sp>
          <p:nvSpPr>
            <p:cNvPr id="11" name="TextBox 11"/>
            <p:cNvSpPr txBox="1"/>
            <p:nvPr/>
          </p:nvSpPr>
          <p:spPr>
            <a:xfrm>
              <a:off x="187480" y="-2330207"/>
              <a:ext cx="12392745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070C0"/>
                  </a:solidFill>
                  <a:latin typeface="Fira Sans Medium"/>
                </a:rPr>
                <a:t>Strategické</a:t>
              </a:r>
              <a:r>
                <a:rPr lang="en-US" sz="2499" u="sng" spc="12" dirty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070C0"/>
                  </a:solidFill>
                  <a:latin typeface="Fira Sans Medium"/>
                </a:rPr>
                <a:t>projekty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070C0"/>
                  </a:solidFill>
                  <a:latin typeface="Fira Sans Medium"/>
                </a:rPr>
                <a:t>     </a:t>
              </a:r>
              <a:r>
                <a:rPr lang="en-US" sz="2499" spc="12" dirty="0" smtClean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2 366 947 tis </a:t>
              </a:r>
              <a:r>
                <a:rPr lang="en-US" sz="2499" spc="12" dirty="0" err="1">
                  <a:solidFill>
                    <a:srgbClr val="0070C0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070C0"/>
                </a:solidFill>
                <a:latin typeface="Fira Sans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1287" y="-1068229"/>
              <a:ext cx="12392745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-241295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GET Centre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UJEP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– Green Energy Technologies Centre of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UJEP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indent="-241295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Transformační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centrum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ÚK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0" lvl="0" indent="0" algn="l">
                <a:lnSpc>
                  <a:spcPts val="2400"/>
                </a:lnSpc>
                <a:spcBef>
                  <a:spcPct val="0"/>
                </a:spcBef>
              </a:pPr>
              <a:endParaRPr lang="en-US" sz="2000" spc="60" dirty="0">
                <a:solidFill>
                  <a:srgbClr val="FF1616"/>
                </a:solidFill>
                <a:latin typeface="Fira Sans Ligh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91110" y="4856172"/>
            <a:ext cx="9442225" cy="1486200"/>
            <a:chOff x="-349029" y="-2517037"/>
            <a:chExt cx="12589635" cy="1981599"/>
          </a:xfrm>
        </p:grpSpPr>
        <p:sp>
          <p:nvSpPr>
            <p:cNvPr id="14" name="TextBox 14"/>
            <p:cNvSpPr txBox="1"/>
            <p:nvPr/>
          </p:nvSpPr>
          <p:spPr>
            <a:xfrm>
              <a:off x="142512" y="-2517037"/>
              <a:ext cx="12098094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Tematické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výzvy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E9845"/>
                  </a:solidFill>
                  <a:latin typeface="Fira Sans Medium"/>
                </a:rPr>
                <a:t>              </a:t>
              </a:r>
              <a:r>
                <a:rPr lang="en-US" sz="2499" spc="12" dirty="0" smtClean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775 000 tis. </a:t>
              </a:r>
              <a:r>
                <a:rPr lang="en-US" sz="2499" spc="12" dirty="0" err="1">
                  <a:solidFill>
                    <a:srgbClr val="0E9845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E9845"/>
                </a:solidFill>
                <a:latin typeface="Fira Sans Medium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49029" y="-1356175"/>
              <a:ext cx="12098094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aplikační výzkum – </a:t>
              </a:r>
              <a:r>
                <a:rPr lang="cs-CZ" sz="2000" spc="60" dirty="0" err="1" smtClean="0">
                  <a:solidFill>
                    <a:srgbClr val="000000"/>
                  </a:solidFill>
                  <a:latin typeface="Fira Sans Light Bold"/>
                </a:rPr>
                <a:t>OZE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, vodík, cirkulární ekonomika</a:t>
              </a: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výzkumná infrastruktura, komplexní výzkumné projekty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591110" y="1394073"/>
            <a:ext cx="9294559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spc="12" dirty="0">
              <a:solidFill>
                <a:srgbClr val="1836B2"/>
              </a:solidFill>
              <a:latin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0E984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652" y="702421"/>
            <a:ext cx="7388698" cy="4441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763000" y="548889"/>
            <a:ext cx="7194136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SC 1.3 Nová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energie</a:t>
            </a:r>
            <a:endParaRPr lang="en-US" sz="4000" spc="-80" dirty="0">
              <a:solidFill>
                <a:srgbClr val="1836B2"/>
              </a:solidFill>
              <a:latin typeface="Fira Sans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423282" y="1929920"/>
            <a:ext cx="9515547" cy="1126915"/>
            <a:chOff x="-294651" y="-47625"/>
            <a:chExt cx="12687396" cy="150255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12392745" cy="598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070C0"/>
                  </a:solidFill>
                  <a:latin typeface="Fira Sans Medium"/>
                </a:rPr>
                <a:t>Strategické</a:t>
              </a:r>
              <a:r>
                <a:rPr lang="en-US" sz="2499" u="sng" spc="12" dirty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070C0"/>
                  </a:solidFill>
                  <a:latin typeface="Fira Sans Medium"/>
                </a:rPr>
                <a:t>projekty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070C0"/>
                  </a:solidFill>
                  <a:latin typeface="Fira Sans Medium"/>
                </a:rPr>
                <a:t>       </a:t>
              </a:r>
              <a:r>
                <a:rPr lang="en-US" sz="2499" spc="12" dirty="0" smtClean="0">
                  <a:solidFill>
                    <a:srgbClr val="0070C0"/>
                  </a:solidFill>
                  <a:latin typeface="Fira Sans Medium"/>
                </a:rPr>
                <a:t>1 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536 273 tis </a:t>
              </a:r>
              <a:r>
                <a:rPr lang="en-US" sz="2499" spc="12" dirty="0" err="1" smtClean="0">
                  <a:solidFill>
                    <a:srgbClr val="0070C0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070C0"/>
                </a:solidFill>
                <a:latin typeface="Fira Sans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294651" y="634191"/>
              <a:ext cx="12392745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9" lvl="1" indent="-215904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SYNERGYS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-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systémy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pro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energetickou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synergii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431809" lvl="1" indent="-215904" algn="l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Zavádění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vodíkové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mobility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městě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Ústí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nad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Labem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33778" y="3629701"/>
            <a:ext cx="9363869" cy="1934718"/>
            <a:chOff x="-92415" y="34086"/>
            <a:chExt cx="12485158" cy="2579621"/>
          </a:xfrm>
        </p:grpSpPr>
        <p:sp>
          <p:nvSpPr>
            <p:cNvPr id="14" name="TextBox 14"/>
            <p:cNvSpPr txBox="1"/>
            <p:nvPr/>
          </p:nvSpPr>
          <p:spPr>
            <a:xfrm>
              <a:off x="-2" y="34086"/>
              <a:ext cx="12392745" cy="598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Tematické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výzvy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E9845"/>
                  </a:solidFill>
                  <a:latin typeface="Fira Sans Medium"/>
                </a:rPr>
                <a:t>               </a:t>
              </a:r>
              <a:r>
                <a:rPr lang="en-US" sz="2499" spc="12" dirty="0" smtClean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525 000 tis. </a:t>
              </a:r>
              <a:r>
                <a:rPr lang="en-US" sz="2499" spc="12" dirty="0" err="1">
                  <a:solidFill>
                    <a:srgbClr val="0E9845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E9845"/>
                </a:solidFill>
                <a:latin typeface="Fira Sans Medium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92415" y="972234"/>
              <a:ext cx="12392745" cy="1641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komplexní vodíkové projekty -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kompletní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řetězec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od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výzkumu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a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vývoje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přes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výrobu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a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skladování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až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po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využití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vodíku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v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průmyslu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a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dopravě</a:t>
              </a:r>
              <a:endParaRPr lang="cs-CZ" sz="2000" spc="60" dirty="0" smtClean="0">
                <a:solidFill>
                  <a:srgbClr val="000000"/>
                </a:solidFill>
                <a:latin typeface="Fira Sans Light Bold"/>
              </a:endParaRP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Komplexní </a:t>
              </a:r>
              <a:r>
                <a:rPr lang="cs-CZ" sz="2000" spc="60" dirty="0" err="1" smtClean="0">
                  <a:solidFill>
                    <a:srgbClr val="000000"/>
                  </a:solidFill>
                  <a:latin typeface="Fira Sans Light Bold"/>
                </a:rPr>
                <a:t>OZE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 projekty</a:t>
              </a:r>
              <a:endParaRPr lang="cs-CZ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0" lvl="0" indent="0" algn="l">
                <a:lnSpc>
                  <a:spcPts val="2400"/>
                </a:lnSpc>
                <a:spcBef>
                  <a:spcPct val="0"/>
                </a:spcBef>
              </a:pPr>
              <a:endParaRPr lang="cs-CZ" sz="2000" spc="60" dirty="0" smtClean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511560" y="6038176"/>
            <a:ext cx="9294559" cy="2075458"/>
            <a:chOff x="0" y="-47625"/>
            <a:chExt cx="12392745" cy="276727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12392745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4D4D4D"/>
                  </a:solidFill>
                  <a:latin typeface="Fira Sans Medium"/>
                </a:rPr>
                <a:t>Zastřešující</a:t>
              </a:r>
              <a:r>
                <a:rPr lang="en-US" sz="2499" u="sng" spc="12" dirty="0">
                  <a:solidFill>
                    <a:srgbClr val="4D4D4D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4D4D4D"/>
                  </a:solidFill>
                  <a:latin typeface="Fira Sans Medium"/>
                </a:rPr>
                <a:t>projekty</a:t>
              </a:r>
              <a:r>
                <a:rPr lang="en-US" sz="2499" spc="12" dirty="0">
                  <a:solidFill>
                    <a:srgbClr val="4D4D4D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4D4D4D"/>
                  </a:solidFill>
                  <a:latin typeface="Fira Sans Medium"/>
                </a:rPr>
                <a:t>       </a:t>
              </a:r>
              <a:r>
                <a:rPr lang="en-US" sz="2499" spc="12" dirty="0" smtClean="0">
                  <a:solidFill>
                    <a:srgbClr val="4D4D4D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4D4D4D"/>
                  </a:solidFill>
                  <a:latin typeface="Fira Sans Medium"/>
                </a:rPr>
                <a:t>200 000 tis </a:t>
              </a:r>
              <a:r>
                <a:rPr lang="en-US" sz="2499" spc="12" dirty="0" err="1">
                  <a:solidFill>
                    <a:srgbClr val="4D4D4D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4D4D4D"/>
                </a:solidFill>
                <a:latin typeface="Fira Sans Medium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67808"/>
              <a:ext cx="12392745" cy="2051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§"/>
              </a:pPr>
              <a:r>
                <a:rPr lang="en-US" sz="2000" u="sng" spc="60" dirty="0" err="1" smtClean="0">
                  <a:solidFill>
                    <a:srgbClr val="000000"/>
                  </a:solidFill>
                  <a:latin typeface="Fira Sans Light Bold"/>
                </a:rPr>
                <a:t>Podpora</a:t>
              </a:r>
              <a:r>
                <a:rPr lang="en-US" sz="2000" u="sng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u="sng" spc="60" dirty="0" err="1">
                  <a:solidFill>
                    <a:srgbClr val="000000"/>
                  </a:solidFill>
                  <a:latin typeface="Fira Sans Light Bold"/>
                </a:rPr>
                <a:t>přípravy</a:t>
              </a:r>
              <a:r>
                <a:rPr lang="en-US" sz="2000" u="sng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u="sng" spc="60" dirty="0" err="1">
                  <a:solidFill>
                    <a:srgbClr val="000000"/>
                  </a:solidFill>
                  <a:latin typeface="Fira Sans Light Bold"/>
                </a:rPr>
                <a:t>projektových</a:t>
              </a:r>
              <a:r>
                <a:rPr lang="en-US" sz="2000" u="sng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u="sng" spc="60" dirty="0" err="1">
                  <a:solidFill>
                    <a:srgbClr val="000000"/>
                  </a:solidFill>
                  <a:latin typeface="Fira Sans Light Bold"/>
                </a:rPr>
                <a:t>záměrů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obcí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, NNO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v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oblastech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podporovaných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FST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:</a:t>
              </a:r>
            </a:p>
            <a:p>
              <a:pPr marL="800100" lvl="1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PD 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pro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stav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./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územní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rozhodnutí</a:t>
              </a:r>
              <a:endParaRPr lang="cs-CZ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800100" lvl="1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klimatické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vouchery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(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en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.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audity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studie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analýzy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)</a:t>
              </a:r>
              <a:endParaRPr lang="cs-CZ" sz="2000" spc="60" dirty="0" smtClean="0">
                <a:solidFill>
                  <a:srgbClr val="000000"/>
                </a:solidFill>
                <a:latin typeface="Fira Sans Light Bold"/>
              </a:endParaRPr>
            </a:p>
            <a:p>
              <a:pPr marL="800100" lvl="1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vodíkové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vouchery</a:t>
              </a:r>
              <a:endParaRPr lang="cs-CZ" sz="2000" spc="60" dirty="0" smtClean="0">
                <a:solidFill>
                  <a:srgbClr val="000000"/>
                </a:solidFill>
                <a:latin typeface="Fira Sans Ligh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0E984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652" y="702421"/>
            <a:ext cx="7388698" cy="4441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644273" y="702421"/>
            <a:ext cx="717692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SC 1.4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Digitální</a:t>
            </a: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inovace</a:t>
            </a:r>
            <a:endParaRPr lang="en-US" sz="4000" spc="-80" dirty="0">
              <a:solidFill>
                <a:srgbClr val="1836B2"/>
              </a:solidFill>
              <a:latin typeface="Fira Sans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644273" y="2041500"/>
            <a:ext cx="9073570" cy="1762919"/>
            <a:chOff x="0" y="-47625"/>
            <a:chExt cx="12098094" cy="235055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12098094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Tematické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výzvy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- 400 000 tis. </a:t>
              </a:r>
              <a:r>
                <a:rPr lang="en-US" sz="2499" spc="12" dirty="0" err="1">
                  <a:solidFill>
                    <a:srgbClr val="0E9845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E9845"/>
                </a:solidFill>
                <a:latin typeface="Fira Sans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67808"/>
              <a:ext cx="12098094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p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odpora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digitálních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inovací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jako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např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.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zavádění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BIM a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digitálních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kompetencí</a:t>
              </a:r>
              <a:endParaRPr lang="cs-CZ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vnitřní konektivita -  SŠ v </a:t>
              </a:r>
              <a:r>
                <a:rPr lang="cs-CZ" sz="2000" spc="60" dirty="0" err="1" smtClean="0">
                  <a:solidFill>
                    <a:srgbClr val="000000"/>
                  </a:solidFill>
                  <a:latin typeface="Fira Sans Light Bold"/>
                </a:rPr>
                <a:t>ÚK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  </a:t>
              </a:r>
              <a:r>
                <a:rPr lang="cs-CZ" i="1" spc="60" dirty="0" smtClean="0">
                  <a:solidFill>
                    <a:srgbClr val="000000"/>
                  </a:solidFill>
                  <a:latin typeface="Fira Sans Light Bold"/>
                </a:rPr>
                <a:t>(bez alokace v této SC, zahrnuto v SC 1.7) </a:t>
              </a:r>
              <a:endParaRPr lang="en-US" i="1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0" lvl="0" indent="0" algn="l">
                <a:lnSpc>
                  <a:spcPts val="2400"/>
                </a:lnSpc>
                <a:spcBef>
                  <a:spcPct val="0"/>
                </a:spcBef>
              </a:pP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8644273" y="4350732"/>
            <a:ext cx="6400800" cy="109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99" u="sng" spc="12" dirty="0">
                <a:solidFill>
                  <a:srgbClr val="4D4D4D"/>
                </a:solidFill>
                <a:latin typeface="Fira Sans Medium"/>
              </a:rPr>
              <a:t>Zastřešující </a:t>
            </a:r>
            <a:r>
              <a:rPr lang="cs-CZ" sz="2499" u="sng" spc="12" dirty="0" smtClean="0">
                <a:solidFill>
                  <a:srgbClr val="4D4D4D"/>
                </a:solidFill>
                <a:latin typeface="Fira Sans Medium"/>
              </a:rPr>
              <a:t>projekty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spc="60" dirty="0" smtClean="0">
                <a:solidFill>
                  <a:srgbClr val="000000"/>
                </a:solidFill>
                <a:latin typeface="Fira Sans Light Bold"/>
              </a:rPr>
              <a:t>Digitální </a:t>
            </a:r>
            <a:r>
              <a:rPr lang="cs-CZ" sz="2000" spc="60" dirty="0">
                <a:solidFill>
                  <a:srgbClr val="000000"/>
                </a:solidFill>
                <a:latin typeface="Fira Sans Light Bold"/>
              </a:rPr>
              <a:t>vouchery </a:t>
            </a:r>
            <a:r>
              <a:rPr lang="cs-CZ" sz="2000" spc="60" dirty="0" smtClean="0">
                <a:solidFill>
                  <a:srgbClr val="000000"/>
                </a:solidFill>
                <a:latin typeface="Fira Sans Light Bold"/>
              </a:rPr>
              <a:t>pro MSP</a:t>
            </a:r>
            <a:r>
              <a:rPr lang="cs-CZ" sz="2000" spc="60" dirty="0">
                <a:solidFill>
                  <a:srgbClr val="000000"/>
                </a:solidFill>
                <a:latin typeface="Fira Sans Light Bold"/>
              </a:rPr>
              <a:t>, obce, </a:t>
            </a:r>
            <a:r>
              <a:rPr lang="cs-CZ" sz="2000" spc="60" dirty="0" smtClean="0">
                <a:solidFill>
                  <a:srgbClr val="000000"/>
                </a:solidFill>
                <a:latin typeface="Fira Sans Light Bold"/>
              </a:rPr>
              <a:t>města, NNO </a:t>
            </a:r>
            <a:r>
              <a:rPr lang="cs-CZ" i="1" spc="60" dirty="0" smtClean="0">
                <a:solidFill>
                  <a:srgbClr val="000000"/>
                </a:solidFill>
                <a:latin typeface="Fira Sans Light Bold"/>
              </a:rPr>
              <a:t>(zahrnuto v SC 1.1, 1.3)  </a:t>
            </a:r>
            <a:endParaRPr lang="cs-CZ" i="1" spc="60" dirty="0">
              <a:solidFill>
                <a:srgbClr val="000000"/>
              </a:solidFill>
              <a:latin typeface="Fira Sans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652" y="9580017"/>
            <a:ext cx="16904158" cy="1288244"/>
            <a:chOff x="78506" y="884779"/>
            <a:chExt cx="58881992" cy="4487321"/>
          </a:xfrm>
        </p:grpSpPr>
        <p:sp>
          <p:nvSpPr>
            <p:cNvPr id="3" name="Freeform 3"/>
            <p:cNvSpPr/>
            <p:nvPr/>
          </p:nvSpPr>
          <p:spPr>
            <a:xfrm>
              <a:off x="78506" y="884779"/>
              <a:ext cx="58881992" cy="4487321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0E984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0652" y="702421"/>
            <a:ext cx="7388698" cy="4441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39200" y="596844"/>
            <a:ext cx="7194136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SC </a:t>
            </a:r>
            <a:r>
              <a:rPr lang="en-US" sz="4000" spc="-80" dirty="0" smtClean="0">
                <a:solidFill>
                  <a:srgbClr val="1836B2"/>
                </a:solidFill>
                <a:latin typeface="Fira Sans Medium"/>
              </a:rPr>
              <a:t>1.5</a:t>
            </a:r>
            <a:r>
              <a:rPr lang="cs-CZ" sz="4000" spc="-80" dirty="0" smtClean="0">
                <a:solidFill>
                  <a:srgbClr val="1836B2"/>
                </a:solidFill>
                <a:latin typeface="Fira Sans Medium"/>
              </a:rPr>
              <a:t>  </a:t>
            </a:r>
            <a:r>
              <a:rPr lang="en-US" sz="4000" spc="-80" dirty="0" smtClean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Obnova</a:t>
            </a:r>
            <a:r>
              <a:rPr lang="en-US" sz="4000" spc="-8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4000" spc="-80" dirty="0" err="1">
                <a:solidFill>
                  <a:srgbClr val="1836B2"/>
                </a:solidFill>
                <a:latin typeface="Fira Sans Medium"/>
              </a:rPr>
              <a:t>území</a:t>
            </a:r>
            <a:endParaRPr lang="en-US" sz="4000" spc="-80" dirty="0">
              <a:solidFill>
                <a:srgbClr val="1836B2"/>
              </a:solidFill>
              <a:latin typeface="Fira Sans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716991" y="1817530"/>
            <a:ext cx="9370137" cy="1428263"/>
            <a:chOff x="244284" y="-1803412"/>
            <a:chExt cx="12493516" cy="1904350"/>
          </a:xfrm>
        </p:grpSpPr>
        <p:sp>
          <p:nvSpPr>
            <p:cNvPr id="11" name="TextBox 11"/>
            <p:cNvSpPr txBox="1"/>
            <p:nvPr/>
          </p:nvSpPr>
          <p:spPr>
            <a:xfrm>
              <a:off x="244284" y="-1803412"/>
              <a:ext cx="12493516" cy="5950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070C0"/>
                  </a:solidFill>
                  <a:latin typeface="Fira Sans Medium"/>
                </a:rPr>
                <a:t>Strategické</a:t>
              </a:r>
              <a:r>
                <a:rPr lang="en-US" sz="2499" u="sng" spc="12" dirty="0">
                  <a:solidFill>
                    <a:srgbClr val="0070C0"/>
                  </a:solidFill>
                  <a:latin typeface="Fira Sans Medium"/>
                </a:rPr>
                <a:t> </a:t>
              </a:r>
              <a:r>
                <a:rPr lang="en-US" sz="2499" u="sng" spc="12" dirty="0" err="1" smtClean="0">
                  <a:solidFill>
                    <a:srgbClr val="0070C0"/>
                  </a:solidFill>
                  <a:latin typeface="Fira Sans Medium"/>
                </a:rPr>
                <a:t>projekty</a:t>
              </a:r>
              <a:r>
                <a:rPr lang="cs-CZ" sz="2499" spc="12" dirty="0" smtClean="0">
                  <a:solidFill>
                    <a:srgbClr val="0070C0"/>
                  </a:solidFill>
                  <a:latin typeface="Fira Sans Medium"/>
                </a:rPr>
                <a:t>         </a:t>
              </a:r>
              <a:r>
                <a:rPr lang="en-US" sz="2499" spc="12" dirty="0" smtClean="0">
                  <a:solidFill>
                    <a:srgbClr val="0070C0"/>
                  </a:solidFill>
                  <a:latin typeface="Fira Sans Medium"/>
                </a:rPr>
                <a:t>2 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018 450 tis </a:t>
              </a:r>
              <a:r>
                <a:rPr lang="en-US" sz="2499" spc="12" dirty="0" err="1">
                  <a:solidFill>
                    <a:srgbClr val="0070C0"/>
                  </a:solidFill>
                  <a:latin typeface="Fira Sans Medium"/>
                </a:rPr>
                <a:t>Kč</a:t>
              </a:r>
              <a:r>
                <a:rPr lang="en-US" sz="2499" spc="12" dirty="0">
                  <a:solidFill>
                    <a:srgbClr val="0070C0"/>
                  </a:solidFill>
                  <a:latin typeface="Fira Sans Medium"/>
                </a:rPr>
                <a:t>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51501" y="-721387"/>
              <a:ext cx="12392745" cy="822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-241295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Gigafactory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(příprava území)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indent="-241295">
                <a:lnSpc>
                  <a:spcPts val="2400"/>
                </a:lnSpc>
                <a:buFont typeface="Arial"/>
                <a:buChar char="•"/>
              </a:pP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Green Mine -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celková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revitalizace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a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resocializace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lomu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ČSA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41412" y="3741898"/>
            <a:ext cx="9294559" cy="3306564"/>
            <a:chOff x="0" y="-47625"/>
            <a:chExt cx="12392745" cy="440875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12392745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Tematické</a:t>
              </a:r>
              <a:r>
                <a:rPr lang="en-US" sz="2499" u="sng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0E9845"/>
                  </a:solidFill>
                  <a:latin typeface="Fira Sans Medium"/>
                </a:rPr>
                <a:t>výzvy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0E9845"/>
                  </a:solidFill>
                  <a:latin typeface="Fira Sans Medium"/>
                </a:rPr>
                <a:t>                  </a:t>
              </a:r>
              <a:r>
                <a:rPr lang="en-US" sz="2499" spc="12" dirty="0" smtClean="0">
                  <a:solidFill>
                    <a:srgbClr val="0E9845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0E9845"/>
                  </a:solidFill>
                  <a:latin typeface="Fira Sans Medium"/>
                </a:rPr>
                <a:t>450 000 tis. </a:t>
              </a:r>
              <a:r>
                <a:rPr lang="en-US" sz="2499" spc="12" dirty="0" err="1">
                  <a:solidFill>
                    <a:srgbClr val="0E9845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0E9845"/>
                </a:solidFill>
                <a:latin typeface="Fira Sans Medium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67808"/>
              <a:ext cx="12392745" cy="3693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plánování a koordinace rozvoje území, přípravné a inženýrské práce</a:t>
              </a: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příprava území - sanace kontaminovaných lokalit, demolice, revitalizace </a:t>
              </a:r>
              <a:r>
                <a:rPr lang="cs-CZ" sz="2000" spc="60" dirty="0" err="1" smtClean="0">
                  <a:solidFill>
                    <a:srgbClr val="000000"/>
                  </a:solidFill>
                  <a:latin typeface="Fira Sans Light Bold"/>
                </a:rPr>
                <a:t>brownfields</a:t>
              </a:r>
              <a:endParaRPr lang="cs-CZ" sz="2000" spc="60" dirty="0" smtClean="0">
                <a:solidFill>
                  <a:srgbClr val="000000"/>
                </a:solidFill>
                <a:latin typeface="Fira Sans Light Bold"/>
              </a:endParaRP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err="1">
                  <a:solidFill>
                    <a:srgbClr val="000000"/>
                  </a:solidFill>
                  <a:latin typeface="Fira Sans Light Bold"/>
                </a:rPr>
                <a:t>p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rojekty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nového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využití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území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které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zahrnují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širokou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škálu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možností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od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přírodě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blízkých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řešení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přes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infrastrukturu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pro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rekreaci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a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cestovní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ruch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,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zpřístupnění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technických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památek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hornického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dědictví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až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po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nové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ekonomické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nebo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veřejně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prospěšné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aktivity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;</a:t>
              </a:r>
              <a:endParaRPr lang="cs-CZ" sz="2000" spc="60" dirty="0" smtClean="0">
                <a:solidFill>
                  <a:srgbClr val="000000"/>
                </a:solidFill>
                <a:latin typeface="Fira Sans Light Bold"/>
              </a:endParaRPr>
            </a:p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technická a dopravní infrastruktura </a:t>
              </a: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0" lvl="0" indent="0" algn="l">
                <a:lnSpc>
                  <a:spcPts val="2400"/>
                </a:lnSpc>
                <a:spcBef>
                  <a:spcPct val="0"/>
                </a:spcBef>
              </a:pP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716991" y="7136196"/>
            <a:ext cx="9294559" cy="2075458"/>
            <a:chOff x="0" y="-47625"/>
            <a:chExt cx="12392745" cy="276727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12392745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u="sng" spc="12" dirty="0" err="1">
                  <a:solidFill>
                    <a:srgbClr val="4D4D4D"/>
                  </a:solidFill>
                  <a:latin typeface="Fira Sans Medium"/>
                </a:rPr>
                <a:t>Zastřešující</a:t>
              </a:r>
              <a:r>
                <a:rPr lang="en-US" sz="2499" u="sng" spc="12" dirty="0">
                  <a:solidFill>
                    <a:srgbClr val="4D4D4D"/>
                  </a:solidFill>
                  <a:latin typeface="Fira Sans Medium"/>
                </a:rPr>
                <a:t> </a:t>
              </a:r>
              <a:r>
                <a:rPr lang="en-US" sz="2499" u="sng" spc="12" dirty="0" err="1">
                  <a:solidFill>
                    <a:srgbClr val="4D4D4D"/>
                  </a:solidFill>
                  <a:latin typeface="Fira Sans Medium"/>
                </a:rPr>
                <a:t>projekty</a:t>
              </a:r>
              <a:r>
                <a:rPr lang="en-US" sz="2499" spc="12" dirty="0">
                  <a:solidFill>
                    <a:srgbClr val="4D4D4D"/>
                  </a:solidFill>
                  <a:latin typeface="Fira Sans Medium"/>
                </a:rPr>
                <a:t> </a:t>
              </a:r>
              <a:r>
                <a:rPr lang="cs-CZ" sz="2499" spc="12" dirty="0" smtClean="0">
                  <a:solidFill>
                    <a:srgbClr val="4D4D4D"/>
                  </a:solidFill>
                  <a:latin typeface="Fira Sans Medium"/>
                </a:rPr>
                <a:t>           </a:t>
              </a:r>
              <a:r>
                <a:rPr lang="en-US" sz="2499" spc="12" dirty="0" smtClean="0">
                  <a:solidFill>
                    <a:srgbClr val="4D4D4D"/>
                  </a:solidFill>
                  <a:latin typeface="Fira Sans Medium"/>
                </a:rPr>
                <a:t> </a:t>
              </a:r>
              <a:r>
                <a:rPr lang="en-US" sz="2499" spc="12" dirty="0">
                  <a:solidFill>
                    <a:srgbClr val="4D4D4D"/>
                  </a:solidFill>
                  <a:latin typeface="Fira Sans Medium"/>
                </a:rPr>
                <a:t>150 000 tis </a:t>
              </a:r>
              <a:r>
                <a:rPr lang="en-US" sz="2499" spc="12" dirty="0" err="1">
                  <a:solidFill>
                    <a:srgbClr val="4D4D4D"/>
                  </a:solidFill>
                  <a:latin typeface="Fira Sans Medium"/>
                </a:rPr>
                <a:t>Kč</a:t>
              </a:r>
              <a:endParaRPr lang="en-US" sz="2499" spc="12" dirty="0">
                <a:solidFill>
                  <a:srgbClr val="4D4D4D"/>
                </a:solidFill>
                <a:latin typeface="Fira Sans Medium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67809"/>
              <a:ext cx="12392745" cy="2051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§"/>
              </a:pPr>
              <a:r>
                <a:rPr lang="en-US" sz="2000" u="sng" spc="60" dirty="0" err="1" smtClean="0">
                  <a:solidFill>
                    <a:srgbClr val="000000"/>
                  </a:solidFill>
                  <a:latin typeface="Fira Sans Light Bold"/>
                </a:rPr>
                <a:t>Obnova</a:t>
              </a:r>
              <a:r>
                <a:rPr lang="en-US" sz="2000" u="sng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u="sng" spc="60" dirty="0" err="1">
                  <a:solidFill>
                    <a:srgbClr val="000000"/>
                  </a:solidFill>
                  <a:latin typeface="Fira Sans Light Bold"/>
                </a:rPr>
                <a:t>území</a:t>
              </a:r>
              <a:r>
                <a:rPr lang="en-US" sz="2000" u="sng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cs-CZ" sz="2000" u="sng" spc="60" dirty="0" smtClean="0">
                  <a:solidFill>
                    <a:srgbClr val="000000"/>
                  </a:solidFill>
                  <a:latin typeface="Fira Sans Light Bold"/>
                </a:rPr>
                <a:t>- </a:t>
              </a:r>
              <a:r>
                <a:rPr lang="en-US" sz="2000" u="sng" spc="60" dirty="0" err="1" smtClean="0">
                  <a:solidFill>
                    <a:srgbClr val="000000"/>
                  </a:solidFill>
                  <a:latin typeface="Fira Sans Light Bold"/>
                </a:rPr>
                <a:t>průmyslové</a:t>
              </a:r>
              <a:r>
                <a:rPr lang="en-US" sz="2000" u="sng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u="sng" spc="60" dirty="0" err="1" smtClean="0">
                  <a:solidFill>
                    <a:srgbClr val="000000"/>
                  </a:solidFill>
                  <a:latin typeface="Fira Sans Light Bold"/>
                </a:rPr>
                <a:t>dědictví</a:t>
              </a:r>
              <a:endParaRPr lang="cs-CZ" sz="2000" u="sng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800100" lvl="1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cs-CZ" sz="2000" spc="60" dirty="0" smtClean="0">
                  <a:solidFill>
                    <a:srgbClr val="000000"/>
                  </a:solidFill>
                  <a:latin typeface="Fira Sans Light Bold"/>
                </a:rPr>
                <a:t>drobná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turistická</a:t>
              </a: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 smtClean="0">
                  <a:solidFill>
                    <a:srgbClr val="000000"/>
                  </a:solidFill>
                  <a:latin typeface="Fira Sans Light Bold"/>
                </a:rPr>
                <a:t>infrastruktura</a:t>
              </a:r>
              <a:endParaRPr lang="cs-CZ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800100" lvl="1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en-US" sz="2000" spc="60" dirty="0" smtClean="0">
                  <a:solidFill>
                    <a:srgbClr val="000000"/>
                  </a:solidFill>
                  <a:latin typeface="Fira Sans Light Bold"/>
                </a:rPr>
                <a:t>marketing 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(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propagace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Fira Sans Light Bold"/>
                </a:rPr>
                <a:t>území</a:t>
              </a:r>
              <a:r>
                <a:rPr lang="en-US" sz="2000" spc="60" dirty="0">
                  <a:solidFill>
                    <a:srgbClr val="000000"/>
                  </a:solidFill>
                  <a:latin typeface="Fira Sans Light Bold"/>
                </a:rPr>
                <a:t>)</a:t>
              </a:r>
            </a:p>
            <a:p>
              <a:pPr>
                <a:lnSpc>
                  <a:spcPts val="2400"/>
                </a:lnSpc>
              </a:pP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  <a:p>
              <a:pPr marL="0" lvl="0" indent="0" algn="l">
                <a:lnSpc>
                  <a:spcPts val="2400"/>
                </a:lnSpc>
                <a:spcBef>
                  <a:spcPct val="0"/>
                </a:spcBef>
              </a:pP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533778" y="1269950"/>
            <a:ext cx="9294559" cy="844352"/>
            <a:chOff x="0" y="-47625"/>
            <a:chExt cx="12392745" cy="112580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47625"/>
              <a:ext cx="12392745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endParaRPr lang="en-US" sz="2499" spc="12" dirty="0">
                <a:solidFill>
                  <a:srgbClr val="1836B2"/>
                </a:solidFill>
                <a:latin typeface="Fira Sans Medium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67808"/>
              <a:ext cx="12392745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endParaRPr lang="en-US" sz="2000" spc="60" dirty="0">
                <a:solidFill>
                  <a:srgbClr val="000000"/>
                </a:solidFill>
                <a:latin typeface="Fira Sans Ligh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1042</Words>
  <Application>Microsoft Office PowerPoint</Application>
  <PresentationFormat>Vlastní</PresentationFormat>
  <Paragraphs>182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31" baseType="lpstr">
      <vt:lpstr>Arial</vt:lpstr>
      <vt:lpstr>Fira Sans Bold Bold</vt:lpstr>
      <vt:lpstr>Raleway</vt:lpstr>
      <vt:lpstr>Carlito</vt:lpstr>
      <vt:lpstr>Open Sans Bold</vt:lpstr>
      <vt:lpstr>Calibri</vt:lpstr>
      <vt:lpstr>Fira Sans Medium</vt:lpstr>
      <vt:lpstr>Fira Sans Medium Bold</vt:lpstr>
      <vt:lpstr>Open Sans</vt:lpstr>
      <vt:lpstr>Open Sans Extra Bold</vt:lpstr>
      <vt:lpstr>Wingdings</vt:lpstr>
      <vt:lpstr>Fira Sans Light Bold</vt:lpstr>
      <vt:lpstr>Open Sauce Light</vt:lpstr>
      <vt:lpstr>Open Sans Light</vt:lpstr>
      <vt:lpstr>Fira Sans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Rezorty 3_2022</dc:title>
  <dc:creator>Nedrdová Jana</dc:creator>
  <cp:lastModifiedBy>uzivatel</cp:lastModifiedBy>
  <cp:revision>38</cp:revision>
  <cp:lastPrinted>2022-04-11T07:03:15Z</cp:lastPrinted>
  <dcterms:created xsi:type="dcterms:W3CDTF">2006-08-16T00:00:00Z</dcterms:created>
  <dcterms:modified xsi:type="dcterms:W3CDTF">2022-04-11T07:11:46Z</dcterms:modified>
  <dc:identifier>DAE6YDLhlVM</dc:identifier>
</cp:coreProperties>
</file>